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Default Extension="tiff" ContentType="image/tiff"/>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autoCompressPictures="0">
  <p:sldMasterIdLst>
    <p:sldMasterId id="2147483840" r:id="rId1"/>
  </p:sldMasterIdLst>
  <p:notesMasterIdLst>
    <p:notesMasterId r:id="rId32"/>
  </p:notesMasterIdLst>
  <p:sldIdLst>
    <p:sldId id="258" r:id="rId2"/>
    <p:sldId id="256" r:id="rId3"/>
    <p:sldId id="259" r:id="rId4"/>
    <p:sldId id="260"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7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984" autoAdjust="0"/>
    <p:restoredTop sz="90584" autoAdjust="0"/>
  </p:normalViewPr>
  <p:slideViewPr>
    <p:cSldViewPr snapToGrid="0">
      <p:cViewPr varScale="1">
        <p:scale>
          <a:sx n="80" d="100"/>
          <a:sy n="80" d="100"/>
        </p:scale>
        <p:origin x="-104" y="-4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EECC0-7E97-4368-B672-139912E20DE9}" type="datetimeFigureOut">
              <a:rPr lang="en-US"/>
              <a:pPr/>
              <a:t>3/15/16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8FEC9-933A-4F0F-98A5-76F50C62A726}"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0374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B8FEC9-933A-4F0F-98A5-76F50C62A726}" type="slidenum">
              <a:rPr lang="en-US"/>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151009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Germans</a:t>
            </a:r>
            <a:r>
              <a:rPr lang="en-US" baseline="0" dirty="0" smtClean="0"/>
              <a:t> had heavily mined the beaches.</a:t>
            </a:r>
          </a:p>
          <a:p>
            <a:r>
              <a:rPr lang="en-US" baseline="0" dirty="0" smtClean="0"/>
              <a:t>Water in English Channel was very rough.</a:t>
            </a:r>
          </a:p>
          <a:p>
            <a:r>
              <a:rPr lang="en-US" baseline="0" dirty="0" smtClean="0"/>
              <a:t>Some crafts unloaded too far from the beach and soldiers drown.</a:t>
            </a:r>
          </a:p>
          <a:p>
            <a:r>
              <a:rPr lang="en-US" baseline="0" dirty="0" smtClean="0"/>
              <a:t>On the beach it was a rainstorm of bullets and shells. </a:t>
            </a:r>
          </a:p>
          <a:p>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Columbus, Ohio is 200 miles away from Detroit, which is approximately 3 and ½ hours away.</a:t>
            </a:r>
          </a:p>
          <a:p>
            <a:r>
              <a:rPr lang="en-US" dirty="0" smtClean="0"/>
              <a:t>You could see the test of the first atomic bomb 180 miles away from the </a:t>
            </a:r>
            <a:r>
              <a:rPr lang="en-US" smtClean="0"/>
              <a:t>test site.</a:t>
            </a:r>
            <a:endParaRPr lang="en-US" dirty="0"/>
          </a:p>
        </p:txBody>
      </p:sp>
      <p:sp>
        <p:nvSpPr>
          <p:cNvPr id="4" name="Slide Number Placeholder 3"/>
          <p:cNvSpPr>
            <a:spLocks noGrp="1"/>
          </p:cNvSpPr>
          <p:nvPr>
            <p:ph type="sldNum" sz="quarter" idx="10"/>
          </p:nvPr>
        </p:nvSpPr>
        <p:spPr/>
        <p:txBody>
          <a:bodyPr/>
          <a:lstStyle/>
          <a:p>
            <a:fld id="{D1B8FEC9-933A-4F0F-98A5-76F50C62A726}"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3/15/16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3/15/16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3/15/16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3/15/16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3/15/16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3/15/16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3/15/16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3/15/16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3/15/16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3/15/16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61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3/15/16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3/15/16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smtClean="0"/>
              <a:t>American History Bell Work</a:t>
            </a:r>
            <a:r>
              <a:rPr lang="en-US" sz="4800" dirty="0" smtClean="0"/>
              <a:t/>
            </a:r>
            <a:br>
              <a:rPr lang="en-US" sz="4800" dirty="0" smtClean="0"/>
            </a:br>
            <a:r>
              <a:rPr lang="en-US" sz="4800" dirty="0" smtClean="0"/>
              <a:t>Wednesday, </a:t>
            </a:r>
            <a:r>
              <a:rPr lang="en-US" sz="4800" dirty="0" smtClean="0"/>
              <a:t>March </a:t>
            </a:r>
            <a:r>
              <a:rPr lang="en-US" sz="4800" dirty="0" smtClean="0"/>
              <a:t>16</a:t>
            </a:r>
            <a:r>
              <a:rPr lang="en-US" sz="4800" baseline="30000" dirty="0" smtClean="0"/>
              <a:t>th</a:t>
            </a:r>
            <a:endParaRPr lang="en-US" sz="4800" dirty="0"/>
          </a:p>
        </p:txBody>
      </p:sp>
      <p:sp>
        <p:nvSpPr>
          <p:cNvPr id="5" name="Content Placeholder 4"/>
          <p:cNvSpPr>
            <a:spLocks noGrp="1"/>
          </p:cNvSpPr>
          <p:nvPr>
            <p:ph idx="1"/>
          </p:nvPr>
        </p:nvSpPr>
        <p:spPr/>
        <p:txBody>
          <a:bodyPr/>
          <a:lstStyle/>
          <a:p>
            <a:pPr>
              <a:buNone/>
            </a:pPr>
            <a:endParaRPr lang="en-US" sz="3200" b="1" dirty="0" smtClean="0"/>
          </a:p>
          <a:p>
            <a:r>
              <a:rPr lang="en-US" sz="3200" b="1" dirty="0" smtClean="0"/>
              <a:t>Open your book to page 370 and read the quote, “</a:t>
            </a:r>
            <a:r>
              <a:rPr lang="en-US" sz="3200" b="1" dirty="0" err="1" smtClean="0"/>
              <a:t>Audie</a:t>
            </a:r>
            <a:r>
              <a:rPr lang="en-US" sz="3200" b="1" dirty="0" smtClean="0"/>
              <a:t> Murphy, American Hero.”</a:t>
            </a:r>
          </a:p>
          <a:p>
            <a:endParaRPr lang="en-US" sz="3200" b="1" dirty="0" smtClean="0"/>
          </a:p>
          <a:p>
            <a:r>
              <a:rPr lang="en-US" sz="3200" b="1" dirty="0" smtClean="0"/>
              <a:t>According to the Medal of Honor Citation, what was heroic about Murphy’s actions?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D-Day Invasion of Normandy</a:t>
            </a:r>
            <a:endParaRPr lang="en-US" dirty="0"/>
          </a:p>
        </p:txBody>
      </p:sp>
      <p:pic>
        <p:nvPicPr>
          <p:cNvPr id="5" name="Picture Placeholder 4" descr="Normandy.jpg"/>
          <p:cNvPicPr>
            <a:picLocks noGrp="1" noChangeAspect="1"/>
          </p:cNvPicPr>
          <p:nvPr>
            <p:ph type="pic" idx="1"/>
          </p:nvPr>
        </p:nvPicPr>
        <p:blipFill>
          <a:blip r:embed="rId3"/>
          <a:srcRect t="-4999" b="-4999"/>
          <a:stretch>
            <a:fillRect/>
          </a:stretch>
        </p:blipFill>
        <p:spPr/>
      </p:pic>
      <p:sp>
        <p:nvSpPr>
          <p:cNvPr id="4" name="Text Placeholder 3"/>
          <p:cNvSpPr>
            <a:spLocks noGrp="1"/>
          </p:cNvSpPr>
          <p:nvPr>
            <p:ph type="body" sz="half" idx="2"/>
          </p:nvPr>
        </p:nvSpPr>
        <p:spPr/>
        <p:txBody>
          <a:bodyPr anchor="ctr">
            <a:normAutofit/>
          </a:bodyPr>
          <a:lstStyle/>
          <a:p>
            <a:r>
              <a:rPr lang="en-US" sz="3200" b="1" dirty="0" smtClean="0"/>
              <a:t>Soldiers landing on the beaches of Normandy</a:t>
            </a:r>
            <a:endParaRPr lang="en-US"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D-Day Invasion of Normandy</a:t>
            </a:r>
            <a:endParaRPr lang="en-US" dirty="0"/>
          </a:p>
        </p:txBody>
      </p:sp>
      <p:pic>
        <p:nvPicPr>
          <p:cNvPr id="5" name="Picture Placeholder 4" descr="sand-3.jpeg"/>
          <p:cNvPicPr>
            <a:picLocks noGrp="1" noChangeAspect="1"/>
          </p:cNvPicPr>
          <p:nvPr>
            <p:ph type="pic" idx="1"/>
          </p:nvPr>
        </p:nvPicPr>
        <p:blipFill>
          <a:blip r:embed="rId2"/>
          <a:srcRect t="-11894" b="-11894"/>
          <a:stretch>
            <a:fillRect/>
          </a:stretch>
        </p:blipFill>
        <p:spPr/>
      </p:pic>
      <p:sp>
        <p:nvSpPr>
          <p:cNvPr id="4" name="Text Placeholder 3"/>
          <p:cNvSpPr>
            <a:spLocks noGrp="1"/>
          </p:cNvSpPr>
          <p:nvPr>
            <p:ph type="body" sz="half" idx="2"/>
          </p:nvPr>
        </p:nvSpPr>
        <p:spPr/>
        <p:txBody>
          <a:bodyPr>
            <a:noAutofit/>
          </a:bodyPr>
          <a:lstStyle/>
          <a:p>
            <a:r>
              <a:rPr lang="en-US" sz="2400" b="1" dirty="0" smtClean="0"/>
              <a:t>September, 2013</a:t>
            </a:r>
          </a:p>
          <a:p>
            <a:endParaRPr lang="en-US" sz="2400" b="1" dirty="0" smtClean="0"/>
          </a:p>
          <a:p>
            <a:r>
              <a:rPr lang="en-US" sz="2400" b="1" dirty="0" smtClean="0"/>
              <a:t>Artist depicts lives lost on the beaches on Normandy by stenciling life-size bodies on the beach.</a:t>
            </a:r>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D-Day Invasion of Normandy</a:t>
            </a:r>
            <a:endParaRPr lang="en-US" dirty="0"/>
          </a:p>
        </p:txBody>
      </p:sp>
      <p:pic>
        <p:nvPicPr>
          <p:cNvPr id="5" name="Picture Placeholder 4" descr="sand-1.jpg"/>
          <p:cNvPicPr>
            <a:picLocks noGrp="1" noChangeAspect="1"/>
          </p:cNvPicPr>
          <p:nvPr>
            <p:ph type="pic" idx="1"/>
          </p:nvPr>
        </p:nvPicPr>
        <p:blipFill>
          <a:blip r:embed="rId2"/>
          <a:srcRect t="-11894" b="-11894"/>
          <a:stretch>
            <a:fillRect/>
          </a:stretch>
        </p:blipFill>
        <p:spPr/>
      </p:pic>
      <p:sp>
        <p:nvSpPr>
          <p:cNvPr id="4" name="Text Placeholder 3"/>
          <p:cNvSpPr>
            <a:spLocks noGrp="1"/>
          </p:cNvSpPr>
          <p:nvPr>
            <p:ph type="body" sz="half" idx="2"/>
          </p:nvPr>
        </p:nvSpPr>
        <p:spPr/>
        <p:txBody>
          <a:bodyPr anchor="ctr">
            <a:normAutofit/>
          </a:bodyPr>
          <a:lstStyle/>
          <a:p>
            <a:r>
              <a:rPr lang="en-US" sz="3200" b="1" dirty="0" smtClean="0"/>
              <a:t>9,000 civilian, German, and Allied lives were lost on June 6, 1944</a:t>
            </a:r>
            <a:endParaRPr lang="en-US"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dirty="0" smtClean="0"/>
              <a:t>D-Day Invasion of Normandy</a:t>
            </a:r>
            <a:endParaRPr lang="en-US" sz="4800" dirty="0"/>
          </a:p>
        </p:txBody>
      </p:sp>
      <p:sp>
        <p:nvSpPr>
          <p:cNvPr id="8" name="Content Placeholder 7"/>
          <p:cNvSpPr>
            <a:spLocks noGrp="1"/>
          </p:cNvSpPr>
          <p:nvPr>
            <p:ph idx="1"/>
          </p:nvPr>
        </p:nvSpPr>
        <p:spPr/>
        <p:txBody>
          <a:bodyPr>
            <a:normAutofit lnSpcReduction="10000"/>
          </a:bodyPr>
          <a:lstStyle/>
          <a:p>
            <a:pPr>
              <a:buNone/>
            </a:pPr>
            <a:r>
              <a:rPr lang="en-US" sz="3200" b="1" i="1" dirty="0" smtClean="0"/>
              <a:t>“I remember the bullets flying over our craft and seeing the ricochets of the bullets hitting the water. The landing craft’s door fell open and we ran into the surf. We were in very deep water and I thought I was going to drown or be shot before getting on land. By the grace of God, I made it ashore and started running through the deep water toward the seawall.”</a:t>
            </a:r>
          </a:p>
          <a:p>
            <a:pPr lvl="1">
              <a:buNone/>
            </a:pPr>
            <a:r>
              <a:rPr lang="en-US" sz="3000" b="1" dirty="0" smtClean="0"/>
              <a:t>-Jack Fox, combat medic</a:t>
            </a:r>
            <a:endParaRPr lang="en-US" sz="3000" b="1"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of Europe</a:t>
            </a:r>
            <a:endParaRPr lang="en-US" dirty="0"/>
          </a:p>
        </p:txBody>
      </p:sp>
      <p:sp>
        <p:nvSpPr>
          <p:cNvPr id="3" name="Content Placeholder 2"/>
          <p:cNvSpPr>
            <a:spLocks noGrp="1"/>
          </p:cNvSpPr>
          <p:nvPr>
            <p:ph idx="1"/>
          </p:nvPr>
        </p:nvSpPr>
        <p:spPr/>
        <p:txBody>
          <a:bodyPr>
            <a:normAutofit/>
          </a:bodyPr>
          <a:lstStyle/>
          <a:p>
            <a:r>
              <a:rPr lang="en-US" sz="3200" b="1" dirty="0" smtClean="0"/>
              <a:t>Allies Advance</a:t>
            </a:r>
          </a:p>
          <a:p>
            <a:pPr lvl="2"/>
            <a:r>
              <a:rPr lang="en-US" sz="2800" b="1" dirty="0" smtClean="0"/>
              <a:t>D-Day was the beginning of the end for Nazi Germany</a:t>
            </a:r>
          </a:p>
          <a:p>
            <a:pPr lvl="2"/>
            <a:r>
              <a:rPr lang="en-US" sz="2800" b="1" dirty="0" smtClean="0"/>
              <a:t>Soviet soldiers worked from the east to force the German armies out of eastern Europe</a:t>
            </a:r>
          </a:p>
          <a:p>
            <a:pPr lvl="2"/>
            <a:r>
              <a:rPr lang="en-US" sz="2800" b="1" dirty="0" smtClean="0"/>
              <a:t>August 1944 – Allies liberated Paris</a:t>
            </a:r>
          </a:p>
          <a:p>
            <a:pPr lvl="2"/>
            <a:r>
              <a:rPr lang="en-US" sz="2800" b="1" dirty="0" smtClean="0"/>
              <a:t>July 1944 – Rommel (German field marshal) plotted against Hitler, bombed Hitler’s headquarters, and took poison to escape being put on trial</a:t>
            </a:r>
            <a:endParaRPr lang="en-US" sz="2800" b="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of Europe</a:t>
            </a:r>
            <a:endParaRPr lang="en-US" dirty="0"/>
          </a:p>
        </p:txBody>
      </p:sp>
      <p:sp>
        <p:nvSpPr>
          <p:cNvPr id="3" name="Content Placeholder 2"/>
          <p:cNvSpPr>
            <a:spLocks noGrp="1"/>
          </p:cNvSpPr>
          <p:nvPr>
            <p:ph idx="1"/>
          </p:nvPr>
        </p:nvSpPr>
        <p:spPr/>
        <p:txBody>
          <a:bodyPr>
            <a:normAutofit/>
          </a:bodyPr>
          <a:lstStyle/>
          <a:p>
            <a:r>
              <a:rPr lang="en-US" sz="3200" b="1" dirty="0" smtClean="0"/>
              <a:t>Germany Counterattacks</a:t>
            </a:r>
          </a:p>
          <a:p>
            <a:pPr lvl="2"/>
            <a:r>
              <a:rPr lang="en-US" sz="2800" b="1" dirty="0" smtClean="0"/>
              <a:t>Battle of the Bulge</a:t>
            </a:r>
          </a:p>
          <a:p>
            <a:pPr lvl="4"/>
            <a:r>
              <a:rPr lang="en-US" sz="2800" b="1" dirty="0" smtClean="0"/>
              <a:t>December 1944 – English speaking German soldiers in U.S. uniforms cut telephone lines, changed road signs, and spread confusion</a:t>
            </a:r>
          </a:p>
          <a:p>
            <a:pPr lvl="4"/>
            <a:r>
              <a:rPr lang="en-US" sz="2800" b="1" dirty="0" smtClean="0"/>
              <a:t>Caught the Allies by surprise and captured several key towns</a:t>
            </a:r>
          </a:p>
          <a:p>
            <a:pPr lvl="4"/>
            <a:r>
              <a:rPr lang="en-US" sz="2800" b="1" dirty="0" smtClean="0"/>
              <a:t>Once reinforcements arrived, Germany was once again being pushed out of France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Liberation of Europe</a:t>
            </a:r>
            <a:endParaRPr lang="en-US" dirty="0"/>
          </a:p>
        </p:txBody>
      </p:sp>
      <p:sp>
        <p:nvSpPr>
          <p:cNvPr id="3" name="Content Placeholder 2"/>
          <p:cNvSpPr>
            <a:spLocks noGrp="1"/>
          </p:cNvSpPr>
          <p:nvPr>
            <p:ph idx="1"/>
          </p:nvPr>
        </p:nvSpPr>
        <p:spPr/>
        <p:txBody>
          <a:bodyPr>
            <a:normAutofit/>
          </a:bodyPr>
          <a:lstStyle/>
          <a:p>
            <a:r>
              <a:rPr lang="en-US" sz="3600" b="1" dirty="0" smtClean="0"/>
              <a:t>Allies Push to Victory</a:t>
            </a:r>
          </a:p>
          <a:p>
            <a:pPr lvl="2"/>
            <a:r>
              <a:rPr lang="en-US" sz="3200" b="1" dirty="0" smtClean="0"/>
              <a:t>April 1945 – Mussolini tries to flee to Switzerland, but is captured and executed</a:t>
            </a:r>
          </a:p>
          <a:p>
            <a:pPr lvl="2"/>
            <a:r>
              <a:rPr lang="en-US" sz="3200" b="1" dirty="0" smtClean="0"/>
              <a:t>Allied forces now cross into Germany</a:t>
            </a:r>
          </a:p>
          <a:p>
            <a:pPr lvl="2"/>
            <a:r>
              <a:rPr lang="en-US" sz="3200" b="1" dirty="0" smtClean="0"/>
              <a:t>Hitler gives orders no one follows</a:t>
            </a:r>
          </a:p>
          <a:p>
            <a:pPr lvl="2"/>
            <a:r>
              <a:rPr lang="en-US" sz="3200" b="1" dirty="0" smtClean="0"/>
              <a:t>April 30, 1945 - Hitler commits suicide</a:t>
            </a:r>
          </a:p>
          <a:p>
            <a:pPr lvl="2"/>
            <a:r>
              <a:rPr lang="en-US" sz="3200" b="1" dirty="0" smtClean="0"/>
              <a:t>May 7, 1945 - V-E Day (Victory in Europe) Germany surrenders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Liberation of Europe</a:t>
            </a:r>
            <a:endParaRPr lang="en-US" dirty="0"/>
          </a:p>
        </p:txBody>
      </p:sp>
      <p:pic>
        <p:nvPicPr>
          <p:cNvPr id="7" name="Picture Placeholder 6" descr="Churchill_waves_to_crowds.jpg"/>
          <p:cNvPicPr>
            <a:picLocks noGrp="1" noChangeAspect="1"/>
          </p:cNvPicPr>
          <p:nvPr>
            <p:ph type="pic" idx="1"/>
          </p:nvPr>
        </p:nvPicPr>
        <p:blipFill>
          <a:blip r:embed="rId2"/>
          <a:srcRect l="-6652" r="-6652"/>
          <a:stretch>
            <a:fillRect/>
          </a:stretch>
        </p:blipFill>
        <p:spPr/>
      </p:pic>
      <p:sp>
        <p:nvSpPr>
          <p:cNvPr id="6" name="Text Placeholder 5"/>
          <p:cNvSpPr>
            <a:spLocks noGrp="1"/>
          </p:cNvSpPr>
          <p:nvPr>
            <p:ph type="body" sz="half" idx="2"/>
          </p:nvPr>
        </p:nvSpPr>
        <p:spPr/>
        <p:txBody>
          <a:bodyPr>
            <a:normAutofit fontScale="85000" lnSpcReduction="20000"/>
          </a:bodyPr>
          <a:lstStyle/>
          <a:p>
            <a:r>
              <a:rPr lang="en-US" sz="3200" b="1" dirty="0" smtClean="0"/>
              <a:t>Winston Churchill waves to crowds in London on the day he broadcast the news that the war with Germany was over.</a:t>
            </a:r>
            <a:endParaRPr lang="en-US" sz="3200" b="1"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Advancing in the Pacific</a:t>
            </a:r>
            <a:endParaRPr lang="en-US" dirty="0"/>
          </a:p>
        </p:txBody>
      </p:sp>
      <p:sp>
        <p:nvSpPr>
          <p:cNvPr id="6" name="Content Placeholder 5"/>
          <p:cNvSpPr>
            <a:spLocks noGrp="1"/>
          </p:cNvSpPr>
          <p:nvPr>
            <p:ph idx="1"/>
          </p:nvPr>
        </p:nvSpPr>
        <p:spPr/>
        <p:txBody>
          <a:bodyPr>
            <a:normAutofit/>
          </a:bodyPr>
          <a:lstStyle/>
          <a:p>
            <a:r>
              <a:rPr lang="en-US" sz="3200" b="1" dirty="0" smtClean="0"/>
              <a:t>Japanese Troops Fight to the Death</a:t>
            </a:r>
          </a:p>
          <a:p>
            <a:pPr lvl="2"/>
            <a:r>
              <a:rPr lang="en-US" sz="2800" b="1" dirty="0" smtClean="0"/>
              <a:t>While the war raged in Europe, American forces were island-hopping in the Pacific</a:t>
            </a:r>
          </a:p>
          <a:p>
            <a:pPr lvl="2"/>
            <a:r>
              <a:rPr lang="en-US" sz="2800" b="1" dirty="0" smtClean="0"/>
              <a:t>Each island was a fight to the death</a:t>
            </a:r>
          </a:p>
          <a:p>
            <a:pPr lvl="2"/>
            <a:r>
              <a:rPr lang="en-US" sz="2800" b="1" dirty="0" smtClean="0"/>
              <a:t>Many Japanese troops killed themselves instead of surrender</a:t>
            </a:r>
          </a:p>
          <a:p>
            <a:pPr lvl="2"/>
            <a:r>
              <a:rPr lang="en-US" sz="2800" b="1" dirty="0" smtClean="0"/>
              <a:t>Japanese kamikaze pilots deliberately crashed into American ships</a:t>
            </a:r>
          </a:p>
          <a:p>
            <a:pPr lvl="2"/>
            <a:r>
              <a:rPr lang="en-US" sz="2800" b="1" dirty="0" smtClean="0"/>
              <a:t>General McArthur took back the Philippines </a:t>
            </a:r>
          </a:p>
          <a:p>
            <a:pPr lvl="2"/>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Advancing in the Pacific</a:t>
            </a:r>
            <a:endParaRPr lang="en-US" dirty="0"/>
          </a:p>
        </p:txBody>
      </p:sp>
      <p:pic>
        <p:nvPicPr>
          <p:cNvPr id="6" name="Picture Placeholder 5" descr="CodeTalkers-1024x786.jpg"/>
          <p:cNvPicPr>
            <a:picLocks noGrp="1" noChangeAspect="1"/>
          </p:cNvPicPr>
          <p:nvPr>
            <p:ph type="pic" idx="1"/>
          </p:nvPr>
        </p:nvPicPr>
        <p:blipFill>
          <a:blip r:embed="rId2"/>
          <a:srcRect t="-3796" b="-3796"/>
          <a:stretch>
            <a:fillRect/>
          </a:stretch>
        </p:blipFill>
        <p:spPr/>
      </p:pic>
      <p:sp>
        <p:nvSpPr>
          <p:cNvPr id="5" name="Text Placeholder 4"/>
          <p:cNvSpPr>
            <a:spLocks noGrp="1"/>
          </p:cNvSpPr>
          <p:nvPr>
            <p:ph type="body" sz="half" idx="2"/>
          </p:nvPr>
        </p:nvSpPr>
        <p:spPr/>
        <p:txBody>
          <a:bodyPr>
            <a:normAutofit/>
          </a:bodyPr>
          <a:lstStyle/>
          <a:p>
            <a:r>
              <a:rPr lang="en-US" sz="3200" b="1" dirty="0" smtClean="0"/>
              <a:t>Navajo Code Talkers</a:t>
            </a:r>
            <a:endParaRPr lang="en-US" sz="3200"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11, Section</a:t>
            </a:r>
            <a:r>
              <a:rPr lang="en-US" dirty="0" smtClean="0"/>
              <a:t> 3</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smtClean="0"/>
              <a:t>Victory in Europe and the Pacific</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7934632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Advancing in the Pacific</a:t>
            </a:r>
            <a:endParaRPr lang="en-US" dirty="0"/>
          </a:p>
        </p:txBody>
      </p:sp>
      <p:sp>
        <p:nvSpPr>
          <p:cNvPr id="6" name="Content Placeholder 5"/>
          <p:cNvSpPr>
            <a:spLocks noGrp="1"/>
          </p:cNvSpPr>
          <p:nvPr>
            <p:ph idx="1"/>
          </p:nvPr>
        </p:nvSpPr>
        <p:spPr/>
        <p:txBody>
          <a:bodyPr>
            <a:normAutofit/>
          </a:bodyPr>
          <a:lstStyle/>
          <a:p>
            <a:r>
              <a:rPr lang="en-US" sz="3200" b="1" dirty="0" smtClean="0"/>
              <a:t>American Forces Near Japan</a:t>
            </a:r>
          </a:p>
          <a:p>
            <a:pPr lvl="2"/>
            <a:r>
              <a:rPr lang="en-US" sz="2800" b="1" dirty="0" smtClean="0"/>
              <a:t>February &amp; March 1945 – Iwo Jima</a:t>
            </a:r>
          </a:p>
          <a:p>
            <a:pPr lvl="4"/>
            <a:r>
              <a:rPr lang="en-US" sz="2800" b="1" dirty="0" smtClean="0"/>
              <a:t>U.S. Marines faced a dug-in enemy for 36 days</a:t>
            </a:r>
          </a:p>
          <a:p>
            <a:pPr lvl="4"/>
            <a:r>
              <a:rPr lang="en-US" sz="2800" b="1" dirty="0" smtClean="0"/>
              <a:t>23,000 Marine casualties</a:t>
            </a:r>
          </a:p>
          <a:p>
            <a:pPr lvl="4"/>
            <a:r>
              <a:rPr lang="en-US" sz="2800" b="1" dirty="0" smtClean="0"/>
              <a:t>Americans took the island</a:t>
            </a:r>
          </a:p>
          <a:p>
            <a:pPr lvl="2"/>
            <a:r>
              <a:rPr lang="en-US" sz="2800" b="1" dirty="0" smtClean="0"/>
              <a:t>April 1945 – Okinawa</a:t>
            </a:r>
          </a:p>
          <a:p>
            <a:pPr lvl="4"/>
            <a:r>
              <a:rPr lang="en-US" sz="2800" b="1" dirty="0" smtClean="0"/>
              <a:t>Contained a vital airbase</a:t>
            </a:r>
          </a:p>
          <a:p>
            <a:pPr lvl="4"/>
            <a:r>
              <a:rPr lang="en-US" sz="2800" b="1" dirty="0" smtClean="0"/>
              <a:t>Involved half a million troops &amp; 1,213 warships </a:t>
            </a:r>
            <a:endParaRPr lang="en-US"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Advancing in the Pacific</a:t>
            </a:r>
            <a:endParaRPr lang="en-US" dirty="0"/>
          </a:p>
        </p:txBody>
      </p:sp>
      <p:pic>
        <p:nvPicPr>
          <p:cNvPr id="7" name="Picture Placeholder 6" descr="island hopping.tiff"/>
          <p:cNvPicPr>
            <a:picLocks noGrp="1" noChangeAspect="1"/>
          </p:cNvPicPr>
          <p:nvPr>
            <p:ph type="pic" idx="1"/>
          </p:nvPr>
        </p:nvPicPr>
        <p:blipFill>
          <a:blip r:embed="rId2"/>
          <a:srcRect l="-201" r="-201"/>
          <a:stretch>
            <a:fillRect/>
          </a:stretch>
        </p:blipFill>
        <p:spPr/>
      </p:pic>
      <p:sp>
        <p:nvSpPr>
          <p:cNvPr id="6" name="Text Placeholder 5"/>
          <p:cNvSpPr>
            <a:spLocks noGrp="1"/>
          </p:cNvSpPr>
          <p:nvPr>
            <p:ph type="body" sz="half" idx="2"/>
          </p:nvPr>
        </p:nvSpPr>
        <p:spPr/>
        <p:txBody>
          <a:bodyPr>
            <a:normAutofit/>
          </a:bodyPr>
          <a:lstStyle/>
          <a:p>
            <a:r>
              <a:rPr lang="en-US" sz="3200" b="1" dirty="0" smtClean="0"/>
              <a:t>What might have happened if Japan took Midway and Hawaii early in the war?</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Advancing in the Pacific</a:t>
            </a:r>
            <a:endParaRPr lang="en-US" dirty="0"/>
          </a:p>
        </p:txBody>
      </p:sp>
      <p:pic>
        <p:nvPicPr>
          <p:cNvPr id="5" name="Picture Placeholder 4" descr="lflage.gif"/>
          <p:cNvPicPr>
            <a:picLocks noGrp="1" noChangeAspect="1"/>
          </p:cNvPicPr>
          <p:nvPr>
            <p:ph type="pic" idx="1"/>
          </p:nvPr>
        </p:nvPicPr>
        <p:blipFill>
          <a:blip r:embed="rId2"/>
          <a:srcRect l="-24624" r="-24624"/>
          <a:stretch>
            <a:fillRect/>
          </a:stretch>
        </p:blipFill>
        <p:spPr/>
      </p:pic>
      <p:sp>
        <p:nvSpPr>
          <p:cNvPr id="4" name="Text Placeholder 3"/>
          <p:cNvSpPr>
            <a:spLocks noGrp="1"/>
          </p:cNvSpPr>
          <p:nvPr>
            <p:ph type="body" sz="half" idx="2"/>
          </p:nvPr>
        </p:nvSpPr>
        <p:spPr/>
        <p:txBody>
          <a:bodyPr>
            <a:noAutofit/>
          </a:bodyPr>
          <a:lstStyle/>
          <a:p>
            <a:r>
              <a:rPr lang="en-US" sz="2400" b="1" dirty="0" smtClean="0"/>
              <a:t>Raising the flag on Iwo Jima</a:t>
            </a:r>
          </a:p>
          <a:p>
            <a:endParaRPr lang="en-US" sz="2400" b="1" dirty="0" smtClean="0"/>
          </a:p>
          <a:p>
            <a:r>
              <a:rPr lang="en-US" sz="2400" b="1" dirty="0" smtClean="0"/>
              <a:t>Three of the five men were killed in action over the next few days of fighting.</a:t>
            </a:r>
            <a:endParaRPr lang="en-US" sz="2400" b="1"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The Atomic Bomb Ends the War</a:t>
            </a:r>
            <a:endParaRPr lang="en-US" sz="4400" dirty="0"/>
          </a:p>
        </p:txBody>
      </p:sp>
      <p:sp>
        <p:nvSpPr>
          <p:cNvPr id="6" name="Content Placeholder 5"/>
          <p:cNvSpPr>
            <a:spLocks noGrp="1"/>
          </p:cNvSpPr>
          <p:nvPr>
            <p:ph idx="1"/>
          </p:nvPr>
        </p:nvSpPr>
        <p:spPr/>
        <p:txBody>
          <a:bodyPr>
            <a:normAutofit/>
          </a:bodyPr>
          <a:lstStyle/>
          <a:p>
            <a:r>
              <a:rPr lang="en-US" sz="3200" b="1" dirty="0" smtClean="0"/>
              <a:t>The Manhattan Project Develops the A-Bomb</a:t>
            </a:r>
          </a:p>
          <a:p>
            <a:pPr lvl="2"/>
            <a:r>
              <a:rPr lang="en-US" sz="2800" b="1" dirty="0" smtClean="0"/>
              <a:t>Early 1930s – scientists learned how to split the nuclei of certain elements, discovering the process of nuclear fission</a:t>
            </a:r>
          </a:p>
          <a:p>
            <a:pPr lvl="2"/>
            <a:r>
              <a:rPr lang="en-US" sz="2800" b="1" dirty="0" smtClean="0"/>
              <a:t>Manhattan Project – code name for development of atomic bomb</a:t>
            </a:r>
          </a:p>
          <a:p>
            <a:pPr lvl="4"/>
            <a:r>
              <a:rPr lang="en-US" sz="2800" b="1" dirty="0" smtClean="0"/>
              <a:t>Cost several billion dollars and employed tens of thousands of people</a:t>
            </a:r>
            <a:endParaRPr lang="en-US" sz="2800" b="1"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The Atomic Bomb Ends the War</a:t>
            </a:r>
            <a:endParaRPr lang="en-US" sz="4400" dirty="0"/>
          </a:p>
        </p:txBody>
      </p:sp>
      <p:sp>
        <p:nvSpPr>
          <p:cNvPr id="6" name="Content Placeholder 5"/>
          <p:cNvSpPr>
            <a:spLocks noGrp="1"/>
          </p:cNvSpPr>
          <p:nvPr>
            <p:ph idx="1"/>
          </p:nvPr>
        </p:nvSpPr>
        <p:spPr/>
        <p:txBody>
          <a:bodyPr>
            <a:normAutofit/>
          </a:bodyPr>
          <a:lstStyle/>
          <a:p>
            <a:r>
              <a:rPr lang="en-US" sz="3200" b="1" dirty="0" smtClean="0"/>
              <a:t>The Manhattan Project Develops the A-Bomb</a:t>
            </a:r>
          </a:p>
          <a:p>
            <a:pPr lvl="2"/>
            <a:r>
              <a:rPr lang="en-US" sz="2800" b="1" dirty="0" smtClean="0"/>
              <a:t>Leaders – General Leslie Groves and J. Robert Oppenheimer</a:t>
            </a:r>
          </a:p>
          <a:p>
            <a:pPr lvl="4"/>
            <a:r>
              <a:rPr lang="en-US" sz="2800" b="1" dirty="0" smtClean="0"/>
              <a:t>Groves secured buildings, materials, scientists, and security</a:t>
            </a:r>
          </a:p>
          <a:p>
            <a:pPr lvl="4"/>
            <a:r>
              <a:rPr lang="en-US" sz="2800" b="1" dirty="0" smtClean="0"/>
              <a:t>Oppenheimer ran the scientific aspect</a:t>
            </a:r>
          </a:p>
          <a:p>
            <a:pPr lvl="2"/>
            <a:r>
              <a:rPr lang="en-US" sz="2800" b="1" dirty="0" smtClean="0"/>
              <a:t>Project included many refugees from Europe</a:t>
            </a:r>
          </a:p>
          <a:p>
            <a:pPr lvl="2"/>
            <a:r>
              <a:rPr lang="en-US" sz="2800" b="1" dirty="0" smtClean="0"/>
              <a:t>July 16, 1945 – outside Alamogordo, New Mexico, first atomic bomb tested</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The Atomic Bomb Ends the War</a:t>
            </a:r>
            <a:endParaRPr lang="en-US" dirty="0"/>
          </a:p>
        </p:txBody>
      </p:sp>
      <p:sp>
        <p:nvSpPr>
          <p:cNvPr id="6" name="Text Placeholder 5"/>
          <p:cNvSpPr>
            <a:spLocks noGrp="1"/>
          </p:cNvSpPr>
          <p:nvPr>
            <p:ph type="body" sz="half" idx="2"/>
          </p:nvPr>
        </p:nvSpPr>
        <p:spPr/>
        <p:txBody>
          <a:bodyPr anchor="ctr">
            <a:normAutofit/>
          </a:bodyPr>
          <a:lstStyle/>
          <a:p>
            <a:r>
              <a:rPr lang="en-US" sz="3200" b="1" dirty="0" smtClean="0"/>
              <a:t>U.S. and Canadian sites important to the Manhattan Project</a:t>
            </a:r>
            <a:endParaRPr lang="en-US" sz="3200" b="1" dirty="0"/>
          </a:p>
        </p:txBody>
      </p:sp>
      <p:pic>
        <p:nvPicPr>
          <p:cNvPr id="9" name="Picture Placeholder 8" descr="manhattan project sites.tiff"/>
          <p:cNvPicPr>
            <a:picLocks noGrp="1" noChangeAspect="1"/>
          </p:cNvPicPr>
          <p:nvPr>
            <p:ph type="pic" idx="1"/>
          </p:nvPr>
        </p:nvPicPr>
        <p:blipFill>
          <a:blip r:embed="rId2"/>
          <a:srcRect t="-15840" b="-15840"/>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The Atomic Bomb Ends the War</a:t>
            </a:r>
            <a:endParaRPr lang="en-US" dirty="0"/>
          </a:p>
        </p:txBody>
      </p:sp>
      <p:pic>
        <p:nvPicPr>
          <p:cNvPr id="5" name="Picture Placeholder 4" descr="550x442x81351-004-B24C7C08.jpg.pagespeed.ic.ywgUOPEPd2.jpg"/>
          <p:cNvPicPr>
            <a:picLocks noGrp="1" noChangeAspect="1"/>
          </p:cNvPicPr>
          <p:nvPr>
            <p:ph type="pic" idx="1"/>
          </p:nvPr>
        </p:nvPicPr>
        <p:blipFill>
          <a:blip r:embed="rId3"/>
          <a:srcRect t="-1382" b="-1382"/>
          <a:stretch>
            <a:fillRect/>
          </a:stretch>
        </p:blipFill>
        <p:spPr/>
      </p:pic>
      <p:sp>
        <p:nvSpPr>
          <p:cNvPr id="4" name="Text Placeholder 3"/>
          <p:cNvSpPr>
            <a:spLocks noGrp="1"/>
          </p:cNvSpPr>
          <p:nvPr>
            <p:ph type="body" sz="half" idx="2"/>
          </p:nvPr>
        </p:nvSpPr>
        <p:spPr/>
        <p:txBody>
          <a:bodyPr anchor="ctr">
            <a:normAutofit/>
          </a:bodyPr>
          <a:lstStyle/>
          <a:p>
            <a:r>
              <a:rPr lang="en-US" sz="3200" b="1" i="1" dirty="0" smtClean="0"/>
              <a:t>“Now I become Death, the destroyer of  Worlds”</a:t>
            </a:r>
          </a:p>
          <a:p>
            <a:r>
              <a:rPr lang="en-US" sz="3200" b="1" dirty="0" smtClean="0"/>
              <a:t>-Oppenheimer</a:t>
            </a:r>
            <a:endParaRPr lang="en-US" sz="3200" b="1"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The Atomic Bomb Ends the War</a:t>
            </a:r>
            <a:endParaRPr lang="en-US" sz="4400" dirty="0"/>
          </a:p>
        </p:txBody>
      </p:sp>
      <p:sp>
        <p:nvSpPr>
          <p:cNvPr id="6" name="Content Placeholder 5"/>
          <p:cNvSpPr>
            <a:spLocks noGrp="1"/>
          </p:cNvSpPr>
          <p:nvPr>
            <p:ph idx="1"/>
          </p:nvPr>
        </p:nvSpPr>
        <p:spPr/>
        <p:txBody>
          <a:bodyPr>
            <a:normAutofit/>
          </a:bodyPr>
          <a:lstStyle/>
          <a:p>
            <a:r>
              <a:rPr lang="en-US" sz="3200" b="1" dirty="0" smtClean="0"/>
              <a:t>Truman Makes His Decision</a:t>
            </a:r>
          </a:p>
          <a:p>
            <a:pPr lvl="2"/>
            <a:r>
              <a:rPr lang="en-US" sz="2800" b="1" dirty="0" smtClean="0"/>
              <a:t>FDR had died a few weeks before V-E Day, the new President, Harry Truman, had to make the decision to use the atomic bomb.</a:t>
            </a:r>
          </a:p>
          <a:p>
            <a:pPr lvl="2"/>
            <a:r>
              <a:rPr lang="en-US" sz="2800" b="1" dirty="0" smtClean="0"/>
              <a:t>Truman had to weight the options – use the bomb against civilians, knowing the Axis powers had nuclear scientists</a:t>
            </a:r>
          </a:p>
          <a:p>
            <a:pPr lvl="2"/>
            <a:r>
              <a:rPr lang="en-US" sz="2800" b="1" dirty="0" smtClean="0"/>
              <a:t>Ultimately, Truman decided to save American lives.</a:t>
            </a: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The Atomic Bomb Ends the War</a:t>
            </a:r>
            <a:endParaRPr lang="en-US" sz="4400" dirty="0"/>
          </a:p>
        </p:txBody>
      </p:sp>
      <p:sp>
        <p:nvSpPr>
          <p:cNvPr id="6" name="Content Placeholder 5"/>
          <p:cNvSpPr>
            <a:spLocks noGrp="1"/>
          </p:cNvSpPr>
          <p:nvPr>
            <p:ph idx="1"/>
          </p:nvPr>
        </p:nvSpPr>
        <p:spPr/>
        <p:txBody>
          <a:bodyPr>
            <a:normAutofit/>
          </a:bodyPr>
          <a:lstStyle/>
          <a:p>
            <a:r>
              <a:rPr lang="en-US" sz="3200" b="1" dirty="0" smtClean="0"/>
              <a:t>Hiroshima and Nagasaki Are Destroyed</a:t>
            </a:r>
          </a:p>
          <a:p>
            <a:pPr lvl="2"/>
            <a:r>
              <a:rPr lang="en-US" sz="2800" b="1" dirty="0" smtClean="0"/>
              <a:t>August 6, 1945 – U.S. pilots dropped a bomb on Hiroshima at 8:15 a.m.</a:t>
            </a:r>
          </a:p>
          <a:p>
            <a:pPr lvl="4"/>
            <a:r>
              <a:rPr lang="en-US" sz="2800" b="1" dirty="0" smtClean="0"/>
              <a:t>Two minutes later, 60,000 residents dead or missing</a:t>
            </a:r>
          </a:p>
          <a:p>
            <a:pPr lvl="4"/>
            <a:r>
              <a:rPr lang="en-US" sz="2800" b="1" dirty="0" smtClean="0"/>
              <a:t>Japanese leaders debate whether to surrender</a:t>
            </a:r>
          </a:p>
          <a:p>
            <a:pPr lvl="2"/>
            <a:r>
              <a:rPr lang="en-US" sz="2800" b="1" dirty="0" smtClean="0"/>
              <a:t>August 9, 1945 – Soviets invade Manchuria and U.S. drops a second atomic bomb on Nagasaki</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The Atomic Bomb Ends the War</a:t>
            </a:r>
            <a:endParaRPr lang="en-US" dirty="0"/>
          </a:p>
        </p:txBody>
      </p:sp>
      <p:pic>
        <p:nvPicPr>
          <p:cNvPr id="7" name="Picture Placeholder 6" descr="800px-The_patient's_skin_is_burned_in_a_pattern_corresponding_to_the_dark_portions_of_a_kimono_-_NARA_-_519686.jpg"/>
          <p:cNvPicPr>
            <a:picLocks noGrp="1" noChangeAspect="1"/>
          </p:cNvPicPr>
          <p:nvPr>
            <p:ph type="pic" idx="1"/>
          </p:nvPr>
        </p:nvPicPr>
        <p:blipFill>
          <a:blip r:embed="rId2"/>
          <a:srcRect l="-25756" r="-25756"/>
          <a:stretch>
            <a:fillRect/>
          </a:stretch>
        </p:blipFill>
        <p:spPr/>
      </p:pic>
      <p:sp>
        <p:nvSpPr>
          <p:cNvPr id="6" name="Text Placeholder 5"/>
          <p:cNvSpPr>
            <a:spLocks noGrp="1"/>
          </p:cNvSpPr>
          <p:nvPr>
            <p:ph type="body" sz="half" idx="2"/>
          </p:nvPr>
        </p:nvSpPr>
        <p:spPr/>
        <p:txBody>
          <a:bodyPr>
            <a:noAutofit/>
          </a:bodyPr>
          <a:lstStyle/>
          <a:p>
            <a:r>
              <a:rPr lang="en-US" sz="2400" b="1" dirty="0" smtClean="0"/>
              <a:t>A victim of the atomic bombing of Hiroshima. She suffered severe burns. The pattern on her skin is from the kimono she was wearing at the time of the bombing.</a:t>
            </a:r>
            <a:endParaRPr lang="en-US" sz="2400" b="1"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Planning Germany’s Defeat</a:t>
            </a:r>
            <a:endParaRPr lang="en-US" sz="4800" dirty="0"/>
          </a:p>
        </p:txBody>
      </p:sp>
      <p:sp>
        <p:nvSpPr>
          <p:cNvPr id="3" name="Content Placeholder 2"/>
          <p:cNvSpPr>
            <a:spLocks noGrp="1"/>
          </p:cNvSpPr>
          <p:nvPr>
            <p:ph idx="1"/>
          </p:nvPr>
        </p:nvSpPr>
        <p:spPr/>
        <p:txBody>
          <a:bodyPr>
            <a:normAutofit/>
          </a:bodyPr>
          <a:lstStyle/>
          <a:p>
            <a:r>
              <a:rPr lang="en-US" sz="3600" b="1" dirty="0" smtClean="0"/>
              <a:t>Operation Overlord</a:t>
            </a:r>
          </a:p>
          <a:p>
            <a:pPr lvl="2"/>
            <a:r>
              <a:rPr lang="en-US" sz="3200" b="1" dirty="0" smtClean="0"/>
              <a:t>Throughout 1943. Roosevelt, Churchill, and Stalin disagreed about if they would start a second front in France</a:t>
            </a:r>
          </a:p>
          <a:p>
            <a:pPr lvl="2"/>
            <a:r>
              <a:rPr lang="en-US" sz="3200" b="1" dirty="0" smtClean="0"/>
              <a:t>Churchill argued that the German U-boat presence was too great in the English channel and that the Allies needed more land craft, more equipment, and better trained soldiers</a:t>
            </a:r>
            <a:endParaRPr lang="en-US" sz="3200" b="1"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The Atomic Bomb Ends the War</a:t>
            </a:r>
            <a:endParaRPr lang="en-US" dirty="0"/>
          </a:p>
        </p:txBody>
      </p:sp>
      <p:pic>
        <p:nvPicPr>
          <p:cNvPr id="7" name="Picture Placeholder 6" descr="ve-day-3.jpg"/>
          <p:cNvPicPr>
            <a:picLocks noGrp="1" noChangeAspect="1"/>
          </p:cNvPicPr>
          <p:nvPr>
            <p:ph type="pic" idx="1"/>
          </p:nvPr>
        </p:nvPicPr>
        <p:blipFill>
          <a:blip r:embed="rId2"/>
          <a:srcRect l="-26407" r="-26407"/>
          <a:stretch>
            <a:fillRect/>
          </a:stretch>
        </p:blipFill>
        <p:spPr/>
      </p:pic>
      <p:sp>
        <p:nvSpPr>
          <p:cNvPr id="6" name="Text Placeholder 5"/>
          <p:cNvSpPr>
            <a:spLocks noGrp="1"/>
          </p:cNvSpPr>
          <p:nvPr>
            <p:ph type="body" sz="half" idx="2"/>
          </p:nvPr>
        </p:nvSpPr>
        <p:spPr/>
        <p:txBody>
          <a:bodyPr anchor="ctr">
            <a:normAutofit fontScale="92500" lnSpcReduction="10000"/>
          </a:bodyPr>
          <a:lstStyle/>
          <a:p>
            <a:r>
              <a:rPr lang="en-US" sz="3200" b="1" dirty="0" smtClean="0"/>
              <a:t>V-J Day in Times Square</a:t>
            </a:r>
          </a:p>
          <a:p>
            <a:endParaRPr lang="en-US" sz="3200" b="1" dirty="0" smtClean="0"/>
          </a:p>
          <a:p>
            <a:r>
              <a:rPr lang="en-US" sz="3200" b="1" dirty="0" smtClean="0"/>
              <a:t>August 15, 1945 Emperor Hirohito surrenders</a:t>
            </a:r>
            <a:endParaRPr lang="en-US" sz="32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Planning Germany’s Defeat</a:t>
            </a:r>
            <a:endParaRPr lang="en-US" sz="4800" dirty="0"/>
          </a:p>
        </p:txBody>
      </p:sp>
      <p:sp>
        <p:nvSpPr>
          <p:cNvPr id="3" name="Content Placeholder 2"/>
          <p:cNvSpPr>
            <a:spLocks noGrp="1"/>
          </p:cNvSpPr>
          <p:nvPr>
            <p:ph idx="1"/>
          </p:nvPr>
        </p:nvSpPr>
        <p:spPr/>
        <p:txBody>
          <a:bodyPr>
            <a:normAutofit/>
          </a:bodyPr>
          <a:lstStyle/>
          <a:p>
            <a:r>
              <a:rPr lang="en-US" sz="3600" b="1" dirty="0" smtClean="0"/>
              <a:t>Operation Overlord</a:t>
            </a:r>
            <a:endParaRPr lang="en-US" sz="3200" b="1" dirty="0" smtClean="0"/>
          </a:p>
          <a:p>
            <a:pPr lvl="2"/>
            <a:r>
              <a:rPr lang="en-US" sz="3200" b="1" dirty="0" smtClean="0"/>
              <a:t>November 1943 – Tehran Conference</a:t>
            </a:r>
          </a:p>
          <a:p>
            <a:pPr lvl="4"/>
            <a:r>
              <a:rPr lang="en-US" sz="3200" b="1" dirty="0" smtClean="0"/>
              <a:t>Roosevelt, Churchill, and Stalin meet in Tehran, Iran</a:t>
            </a:r>
          </a:p>
          <a:p>
            <a:pPr lvl="4"/>
            <a:r>
              <a:rPr lang="en-US" sz="3200" b="1" dirty="0" smtClean="0"/>
              <a:t>FDR sided with Stalin, and Churchill reluctantly agreed</a:t>
            </a:r>
          </a:p>
          <a:p>
            <a:pPr lvl="4"/>
            <a:r>
              <a:rPr lang="en-US" sz="3200" b="1" dirty="0" smtClean="0"/>
              <a:t>The massive Allied invasion of France given the code name Operation Overlord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D-Day Invasion of Normandy</a:t>
            </a:r>
            <a:endParaRPr lang="en-US" sz="4800" dirty="0"/>
          </a:p>
        </p:txBody>
      </p:sp>
      <p:sp>
        <p:nvSpPr>
          <p:cNvPr id="3" name="Content Placeholder 2"/>
          <p:cNvSpPr>
            <a:spLocks noGrp="1"/>
          </p:cNvSpPr>
          <p:nvPr>
            <p:ph idx="1"/>
          </p:nvPr>
        </p:nvSpPr>
        <p:spPr/>
        <p:txBody>
          <a:bodyPr>
            <a:normAutofit/>
          </a:bodyPr>
          <a:lstStyle/>
          <a:p>
            <a:r>
              <a:rPr lang="en-US" sz="3600" b="1" dirty="0" smtClean="0"/>
              <a:t>Eisenhower Plans the Invasion</a:t>
            </a:r>
          </a:p>
          <a:p>
            <a:pPr lvl="2"/>
            <a:r>
              <a:rPr lang="en-US" sz="2800" b="1" dirty="0" smtClean="0"/>
              <a:t>Operation Overlord involved landing 21 American divisions and 26 British, Canadian, and Polish divisions on a 50-mile stretch of beaches in Normandy.</a:t>
            </a:r>
          </a:p>
          <a:p>
            <a:pPr lvl="2"/>
            <a:r>
              <a:rPr lang="en-US" sz="2800" b="1" dirty="0" smtClean="0"/>
              <a:t>The plan involved an elaborate deception (Operation Fortitude)</a:t>
            </a:r>
          </a:p>
          <a:p>
            <a:pPr lvl="4"/>
            <a:r>
              <a:rPr lang="en-US" sz="2800" b="1" dirty="0" smtClean="0"/>
              <a:t>Allies created a fictional army, with a fake headquarters southeast of Normandy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600" dirty="0" smtClean="0"/>
              <a:t>D-Day Invasion of Normandy</a:t>
            </a:r>
            <a:endParaRPr lang="en-US" sz="3600" dirty="0"/>
          </a:p>
        </p:txBody>
      </p:sp>
      <p:pic>
        <p:nvPicPr>
          <p:cNvPr id="6" name="Picture Placeholder 5" descr="inflatatble tank.tiff"/>
          <p:cNvPicPr>
            <a:picLocks noGrp="1" noChangeAspect="1"/>
          </p:cNvPicPr>
          <p:nvPr>
            <p:ph type="pic" idx="1"/>
          </p:nvPr>
        </p:nvPicPr>
        <p:blipFill>
          <a:blip r:embed="rId2"/>
          <a:srcRect t="-12086" b="-12086"/>
          <a:stretch>
            <a:fillRect/>
          </a:stretch>
        </p:blipFill>
        <p:spPr/>
      </p:pic>
      <p:sp>
        <p:nvSpPr>
          <p:cNvPr id="5" name="Text Placeholder 4"/>
          <p:cNvSpPr>
            <a:spLocks noGrp="1"/>
          </p:cNvSpPr>
          <p:nvPr>
            <p:ph type="body" sz="half" idx="2"/>
          </p:nvPr>
        </p:nvSpPr>
        <p:spPr/>
        <p:txBody>
          <a:bodyPr anchor="ctr">
            <a:normAutofit/>
          </a:bodyPr>
          <a:lstStyle/>
          <a:p>
            <a:r>
              <a:rPr lang="en-US" sz="3200" b="1" dirty="0" smtClean="0"/>
              <a:t>Inflatable tank used in Operation Fortitude </a:t>
            </a:r>
            <a:endParaRPr 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smtClean="0"/>
              <a:t>D-Day Invasion of Normandy</a:t>
            </a:r>
            <a:endParaRPr lang="en-US" sz="4800" dirty="0"/>
          </a:p>
        </p:txBody>
      </p:sp>
      <p:sp>
        <p:nvSpPr>
          <p:cNvPr id="6" name="Content Placeholder 5"/>
          <p:cNvSpPr>
            <a:spLocks noGrp="1"/>
          </p:cNvSpPr>
          <p:nvPr>
            <p:ph idx="1"/>
          </p:nvPr>
        </p:nvSpPr>
        <p:spPr/>
        <p:txBody>
          <a:bodyPr>
            <a:normAutofit/>
          </a:bodyPr>
          <a:lstStyle/>
          <a:p>
            <a:r>
              <a:rPr lang="en-US" sz="3200" b="1" dirty="0" smtClean="0"/>
              <a:t>Heroes Storm the Beaches</a:t>
            </a:r>
          </a:p>
          <a:p>
            <a:pPr lvl="2"/>
            <a:r>
              <a:rPr lang="en-US" sz="2800" b="1" dirty="0" smtClean="0"/>
              <a:t>June 6, 1944: D-Day</a:t>
            </a:r>
          </a:p>
          <a:p>
            <a:pPr lvl="4"/>
            <a:r>
              <a:rPr lang="en-US" sz="2800" b="1" dirty="0" smtClean="0"/>
              <a:t>Plan was to strike five beaches, code named Utah, Omaha, Gold, Juno, and Sword</a:t>
            </a:r>
          </a:p>
          <a:p>
            <a:pPr lvl="4"/>
            <a:r>
              <a:rPr lang="en-US" sz="2800" b="1" dirty="0" smtClean="0"/>
              <a:t>First troops landed at 6:30 a.m.</a:t>
            </a:r>
          </a:p>
          <a:p>
            <a:pPr lvl="4"/>
            <a:r>
              <a:rPr lang="en-US" sz="2800" b="1" dirty="0" smtClean="0"/>
              <a:t>Four beaches had light opposition, but the Germans had dug trenches and built concrete structures to fire heavy artillery from at Omaha</a:t>
            </a:r>
          </a:p>
          <a:p>
            <a:pPr lvl="6"/>
            <a:r>
              <a:rPr lang="en-US" sz="2800" b="1" dirty="0" smtClean="0"/>
              <a:t>Omaha was assigned to American forces</a:t>
            </a:r>
            <a:endParaRPr lang="en-US" sz="2800" b="1"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D-Day Invasion of Normandy</a:t>
            </a:r>
            <a:endParaRPr lang="en-US" dirty="0"/>
          </a:p>
        </p:txBody>
      </p:sp>
      <p:pic>
        <p:nvPicPr>
          <p:cNvPr id="5" name="Picture Placeholder 4" descr="D-Day.tiff"/>
          <p:cNvPicPr>
            <a:picLocks noGrp="1" noChangeAspect="1"/>
          </p:cNvPicPr>
          <p:nvPr>
            <p:ph type="pic" idx="1"/>
          </p:nvPr>
        </p:nvPicPr>
        <p:blipFill>
          <a:blip r:embed="rId2"/>
          <a:srcRect l="-5612" r="-5612"/>
          <a:stretch>
            <a:fillRect/>
          </a:stretch>
        </p:blipFill>
        <p:spPr/>
      </p:pic>
      <p:sp>
        <p:nvSpPr>
          <p:cNvPr id="4" name="Text Placeholder 3"/>
          <p:cNvSpPr>
            <a:spLocks noGrp="1"/>
          </p:cNvSpPr>
          <p:nvPr>
            <p:ph type="body" sz="half" idx="2"/>
          </p:nvPr>
        </p:nvSpPr>
        <p:spPr/>
        <p:txBody>
          <a:bodyPr anchor="ctr">
            <a:normAutofit/>
          </a:bodyPr>
          <a:lstStyle/>
          <a:p>
            <a:r>
              <a:rPr lang="en-US" sz="3200" b="1" dirty="0" smtClean="0"/>
              <a:t>Map of the     D-Day invasion of Normandy, France</a:t>
            </a:r>
            <a:endParaRPr 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D-Day Invasion of Normandy</a:t>
            </a:r>
            <a:endParaRPr lang="en-US" dirty="0"/>
          </a:p>
        </p:txBody>
      </p:sp>
      <p:sp>
        <p:nvSpPr>
          <p:cNvPr id="6" name="Text Placeholder 5"/>
          <p:cNvSpPr>
            <a:spLocks noGrp="1"/>
          </p:cNvSpPr>
          <p:nvPr>
            <p:ph type="body" sz="half" idx="2"/>
          </p:nvPr>
        </p:nvSpPr>
        <p:spPr/>
        <p:txBody>
          <a:bodyPr anchor="ctr">
            <a:normAutofit/>
          </a:bodyPr>
          <a:lstStyle/>
          <a:p>
            <a:r>
              <a:rPr lang="en-US" sz="3200" b="1" dirty="0" smtClean="0"/>
              <a:t>German “pillbox” overlooking the English Channel</a:t>
            </a:r>
            <a:endParaRPr lang="en-US" sz="3200" b="1" dirty="0"/>
          </a:p>
        </p:txBody>
      </p:sp>
      <p:pic>
        <p:nvPicPr>
          <p:cNvPr id="9" name="Picture Placeholder 8" descr="pillbox.jpg"/>
          <p:cNvPicPr>
            <a:picLocks noGrp="1" noChangeAspect="1"/>
          </p:cNvPicPr>
          <p:nvPr>
            <p:ph type="pic" idx="1"/>
          </p:nvPr>
        </p:nvPicPr>
        <p:blipFill>
          <a:blip r:embed="rId2"/>
          <a:srcRect t="-5284" b="-5284"/>
          <a:stretch>
            <a:fillRect/>
          </a:stretch>
        </p:blip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450</TotalTime>
  <Words>1262</Words>
  <Application>Microsoft Macintosh PowerPoint</Application>
  <PresentationFormat>Custom</PresentationFormat>
  <Paragraphs>134</Paragraphs>
  <Slides>30</Slides>
  <Notes>3</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Wood Type</vt:lpstr>
      <vt:lpstr>American History Bell Work Wednesday, March 16th</vt:lpstr>
      <vt:lpstr>Chapter 11, Section 3</vt:lpstr>
      <vt:lpstr>Planning Germany’s Defeat</vt:lpstr>
      <vt:lpstr>Planning Germany’s Defeat</vt:lpstr>
      <vt:lpstr>D-Day Invasion of Normandy</vt:lpstr>
      <vt:lpstr>D-Day Invasion of Normandy</vt:lpstr>
      <vt:lpstr>D-Day Invasion of Normandy</vt:lpstr>
      <vt:lpstr>D-Day Invasion of Normandy</vt:lpstr>
      <vt:lpstr>D-Day Invasion of Normandy</vt:lpstr>
      <vt:lpstr>D-Day Invasion of Normandy</vt:lpstr>
      <vt:lpstr>D-Day Invasion of Normandy</vt:lpstr>
      <vt:lpstr>D-Day Invasion of Normandy</vt:lpstr>
      <vt:lpstr>D-Day Invasion of Normandy</vt:lpstr>
      <vt:lpstr>Liberation of Europe</vt:lpstr>
      <vt:lpstr>Liberation of Europe</vt:lpstr>
      <vt:lpstr>Liberation of Europe</vt:lpstr>
      <vt:lpstr>Liberation of Europe</vt:lpstr>
      <vt:lpstr>Advancing in the Pacific</vt:lpstr>
      <vt:lpstr>Advancing in the Pacific</vt:lpstr>
      <vt:lpstr>Advancing in the Pacific</vt:lpstr>
      <vt:lpstr>Advancing in the Pacific</vt:lpstr>
      <vt:lpstr>Advancing in the Pacific</vt:lpstr>
      <vt:lpstr>The Atomic Bomb Ends the War</vt:lpstr>
      <vt:lpstr>The Atomic Bomb Ends the War</vt:lpstr>
      <vt:lpstr>The Atomic Bomb Ends the War</vt:lpstr>
      <vt:lpstr>The Atomic Bomb Ends the War</vt:lpstr>
      <vt:lpstr>The Atomic Bomb Ends the War</vt:lpstr>
      <vt:lpstr>The Atomic Bomb Ends the War</vt:lpstr>
      <vt:lpstr>The Atomic Bomb Ends the War</vt:lpstr>
      <vt:lpstr>The Atomic Bomb Ends the War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Kristin Graham</cp:lastModifiedBy>
  <cp:revision>25</cp:revision>
  <dcterms:created xsi:type="dcterms:W3CDTF">2016-03-15T22:26:20Z</dcterms:created>
  <dcterms:modified xsi:type="dcterms:W3CDTF">2016-03-16T00:50:18Z</dcterms:modified>
</cp:coreProperties>
</file>