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Default Extension="wdp" ContentType="image/vnd.ms-photo"/>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autoCompressPictures="0">
  <p:sldMasterIdLst>
    <p:sldMasterId id="2147483840" r:id="rId1"/>
  </p:sldMasterIdLst>
  <p:notesMasterIdLst>
    <p:notesMasterId r:id="rId21"/>
  </p:notesMasterIdLst>
  <p:sldIdLst>
    <p:sldId id="258" r:id="rId2"/>
    <p:sldId id="256" r:id="rId3"/>
    <p:sldId id="259" r:id="rId4"/>
    <p:sldId id="262" r:id="rId5"/>
    <p:sldId id="260" r:id="rId6"/>
    <p:sldId id="263" r:id="rId7"/>
    <p:sldId id="261" r:id="rId8"/>
    <p:sldId id="264" r:id="rId9"/>
    <p:sldId id="265" r:id="rId10"/>
    <p:sldId id="266" r:id="rId11"/>
    <p:sldId id="267" r:id="rId12"/>
    <p:sldId id="268" r:id="rId13"/>
    <p:sldId id="269" r:id="rId14"/>
    <p:sldId id="271" r:id="rId15"/>
    <p:sldId id="270"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960" autoAdjust="0"/>
    <p:restoredTop sz="75162" autoAdjust="0"/>
  </p:normalViewPr>
  <p:slideViewPr>
    <p:cSldViewPr snapToGrid="0">
      <p:cViewPr varScale="1">
        <p:scale>
          <a:sx n="76" d="100"/>
          <a:sy n="76" d="100"/>
        </p:scale>
        <p:origin x="-104" y="-1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EECC0-7E97-4368-B672-139912E20DE9}" type="datetimeFigureOut">
              <a:rPr lang="en-US"/>
              <a:pPr/>
              <a:t>3/26/16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8FEC9-933A-4F0F-98A5-76F50C62A726}"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03741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B8FEC9-933A-4F0F-98A5-76F50C62A726}" type="slidenum">
              <a:rPr lang="en-US"/>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2151009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Map Skills:</a:t>
            </a:r>
          </a:p>
          <a:p>
            <a:endParaRPr lang="en-US" dirty="0" smtClean="0"/>
          </a:p>
          <a:p>
            <a:pPr marL="228600" indent="-228600">
              <a:buFont typeface="+mj-lt"/>
              <a:buAutoNum type="arabicPeriod"/>
            </a:pPr>
            <a:r>
              <a:rPr lang="en-US" dirty="0" smtClean="0"/>
              <a:t>Locate:</a:t>
            </a:r>
            <a:endParaRPr lang="en-US" baseline="0" dirty="0" smtClean="0"/>
          </a:p>
          <a:p>
            <a:pPr marL="685800" lvl="1" indent="-228600">
              <a:buFont typeface="+mj-lt"/>
              <a:buAutoNum type="alphaLcParenR"/>
            </a:pPr>
            <a:r>
              <a:rPr lang="en-US" baseline="0" dirty="0" smtClean="0"/>
              <a:t>Europe</a:t>
            </a:r>
          </a:p>
          <a:p>
            <a:pPr marL="685800" lvl="1" indent="-228600">
              <a:buFont typeface="+mj-lt"/>
              <a:buAutoNum type="alphaLcParenR"/>
            </a:pPr>
            <a:r>
              <a:rPr lang="en-US" baseline="0" dirty="0" smtClean="0"/>
              <a:t>Africa</a:t>
            </a:r>
          </a:p>
          <a:p>
            <a:pPr marL="685800" lvl="1" indent="-228600">
              <a:buFont typeface="+mj-lt"/>
              <a:buAutoNum type="alphaLcParenR"/>
            </a:pPr>
            <a:r>
              <a:rPr lang="en-US" baseline="0" dirty="0" smtClean="0"/>
              <a:t>Asia</a:t>
            </a:r>
          </a:p>
          <a:p>
            <a:pPr marL="685800" lvl="1" indent="-228600">
              <a:buFont typeface="+mj-lt"/>
              <a:buAutoNum type="alphaLcParenR"/>
            </a:pPr>
            <a:r>
              <a:rPr lang="en-US" baseline="0" dirty="0" smtClean="0"/>
              <a:t>The Soviet Union</a:t>
            </a:r>
          </a:p>
          <a:p>
            <a:pPr marL="685800" lvl="1" indent="-228600">
              <a:buFont typeface="+mj-lt"/>
              <a:buNone/>
            </a:pPr>
            <a:endParaRPr lang="en-US" baseline="0" dirty="0" smtClean="0"/>
          </a:p>
          <a:p>
            <a:pPr marL="228600" lvl="0" indent="-228600">
              <a:buFont typeface="+mj-lt"/>
              <a:buAutoNum type="arabicPeriod"/>
            </a:pPr>
            <a:r>
              <a:rPr lang="en-US" baseline="0" dirty="0" smtClean="0"/>
              <a:t>On what continent did the largest number of nations win independence?</a:t>
            </a:r>
          </a:p>
          <a:p>
            <a:pPr marL="228600" lvl="0" indent="-228600">
              <a:buFont typeface="+mj-lt"/>
              <a:buAutoNum type="arabicPeriod"/>
            </a:pPr>
            <a:endParaRPr lang="en-US" baseline="0" dirty="0" smtClean="0"/>
          </a:p>
          <a:p>
            <a:pPr marL="228600" lvl="0" indent="-228600">
              <a:buFont typeface="+mj-lt"/>
              <a:buAutoNum type="arabicPeriod"/>
            </a:pPr>
            <a:r>
              <a:rPr lang="en-US" baseline="0" dirty="0" smtClean="0"/>
              <a:t>How might the appearance of so many new nations affect the balance of power in a postwar world?</a:t>
            </a:r>
            <a:endParaRPr lang="en-US" dirty="0"/>
          </a:p>
        </p:txBody>
      </p:sp>
      <p:sp>
        <p:nvSpPr>
          <p:cNvPr id="4" name="Slide Number Placeholder 3"/>
          <p:cNvSpPr>
            <a:spLocks noGrp="1"/>
          </p:cNvSpPr>
          <p:nvPr>
            <p:ph type="sldNum" sz="quarter" idx="10"/>
          </p:nvPr>
        </p:nvSpPr>
        <p:spPr/>
        <p:txBody>
          <a:bodyPr/>
          <a:lstStyle/>
          <a:p>
            <a:fld id="{D1B8FEC9-933A-4F0F-98A5-76F50C62A726}"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B8FEC9-933A-4F0F-98A5-76F50C62A726}"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B8FEC9-933A-4F0F-98A5-76F50C62A726}"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FDR’s death, President Truman</a:t>
            </a:r>
            <a:r>
              <a:rPr lang="en-US" baseline="0" dirty="0" smtClean="0"/>
              <a:t> named Eleanor Roosevelt to represent the United States at the United Nations. She guided the drafting of the Universal Declaration of Human Rights. Her work on behalf of human rights gave Eleanor the nickname, “First Lady of the World.”</a:t>
            </a:r>
          </a:p>
        </p:txBody>
      </p:sp>
      <p:sp>
        <p:nvSpPr>
          <p:cNvPr id="4" name="Slide Number Placeholder 3"/>
          <p:cNvSpPr>
            <a:spLocks noGrp="1"/>
          </p:cNvSpPr>
          <p:nvPr>
            <p:ph type="sldNum" sz="quarter" idx="10"/>
          </p:nvPr>
        </p:nvSpPr>
        <p:spPr/>
        <p:txBody>
          <a:bodyPr/>
          <a:lstStyle/>
          <a:p>
            <a:fld id="{D1B8FEC9-933A-4F0F-98A5-76F50C62A726}"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B8FEC9-933A-4F0F-98A5-76F50C62A726}"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https://en.wikipedia.org/wiki/File:1946-10-08_21_Nazi_Chiefs_Guilty.ogv</a:t>
            </a:r>
            <a:endParaRPr lang="en-US" dirty="0"/>
          </a:p>
        </p:txBody>
      </p:sp>
      <p:sp>
        <p:nvSpPr>
          <p:cNvPr id="4" name="Slide Number Placeholder 3"/>
          <p:cNvSpPr>
            <a:spLocks noGrp="1"/>
          </p:cNvSpPr>
          <p:nvPr>
            <p:ph type="sldNum" sz="quarter" idx="10"/>
          </p:nvPr>
        </p:nvSpPr>
        <p:spPr/>
        <p:txBody>
          <a:bodyPr/>
          <a:lstStyle/>
          <a:p>
            <a:fld id="{D1B8FEC9-933A-4F0F-98A5-76F50C62A726}"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61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61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61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3/26/16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3/26/16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3/26/16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3/26/16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61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pPr/>
              <a:t>3/26/16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3/26/16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3/26/16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3/26/16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3/26/16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61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pPr/>
              <a:t>3/26/16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61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pPr/>
              <a:t>3/26/16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pPr/>
              <a:t>3/26/16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smtClean="0"/>
              <a:t>American History Bell Work</a:t>
            </a:r>
            <a:br>
              <a:rPr lang="en-US" sz="4800" dirty="0" smtClean="0"/>
            </a:br>
            <a:r>
              <a:rPr lang="en-US" sz="4800" dirty="0" smtClean="0"/>
              <a:t>Monday, March 28</a:t>
            </a:r>
            <a:r>
              <a:rPr lang="en-US" sz="4800" baseline="30000" dirty="0" smtClean="0"/>
              <a:t>th</a:t>
            </a:r>
            <a:endParaRPr lang="en-US" sz="4800" dirty="0"/>
          </a:p>
        </p:txBody>
      </p:sp>
      <p:sp>
        <p:nvSpPr>
          <p:cNvPr id="5" name="Content Placeholder 4"/>
          <p:cNvSpPr>
            <a:spLocks noGrp="1"/>
          </p:cNvSpPr>
          <p:nvPr>
            <p:ph idx="1"/>
          </p:nvPr>
        </p:nvSpPr>
        <p:spPr/>
        <p:txBody>
          <a:bodyPr>
            <a:normAutofit fontScale="92500" lnSpcReduction="10000"/>
          </a:bodyPr>
          <a:lstStyle/>
          <a:p>
            <a:r>
              <a:rPr lang="en-US" sz="3200" b="1" dirty="0" smtClean="0"/>
              <a:t>First, pick up a new Bell Work log from the table.</a:t>
            </a:r>
          </a:p>
          <a:p>
            <a:endParaRPr lang="en-US" sz="3200" b="1" dirty="0" smtClean="0"/>
          </a:p>
          <a:p>
            <a:r>
              <a:rPr lang="en-US" sz="3200" b="1" dirty="0" smtClean="0"/>
              <a:t>Second, open your book to page 386 and silently read the two paragraphs under, “Witness History: Nazism on Trial”</a:t>
            </a:r>
          </a:p>
          <a:p>
            <a:endParaRPr lang="en-US" sz="3200" b="1" dirty="0" smtClean="0"/>
          </a:p>
          <a:p>
            <a:r>
              <a:rPr lang="en-US" sz="3200" b="1" dirty="0" smtClean="0"/>
              <a:t>Third, answer this question: According to Robert Jackson, what might happen if people do not learn from the Holocaust?</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World Takes Shape</a:t>
            </a:r>
            <a:endParaRPr lang="en-US" dirty="0"/>
          </a:p>
        </p:txBody>
      </p:sp>
      <p:sp>
        <p:nvSpPr>
          <p:cNvPr id="3" name="Content Placeholder 2"/>
          <p:cNvSpPr>
            <a:spLocks noGrp="1"/>
          </p:cNvSpPr>
          <p:nvPr>
            <p:ph idx="1"/>
          </p:nvPr>
        </p:nvSpPr>
        <p:spPr/>
        <p:txBody>
          <a:bodyPr>
            <a:normAutofit fontScale="92500"/>
          </a:bodyPr>
          <a:lstStyle/>
          <a:p>
            <a:r>
              <a:rPr lang="en-US" sz="3200" b="1" i="1" dirty="0" smtClean="0"/>
              <a:t>The Balance of Power Shifts</a:t>
            </a:r>
          </a:p>
          <a:p>
            <a:pPr lvl="1"/>
            <a:r>
              <a:rPr lang="en-US" sz="3000" b="1" u="sng" dirty="0" smtClean="0"/>
              <a:t>Superpowers</a:t>
            </a:r>
            <a:r>
              <a:rPr lang="en-US" sz="3000" b="1" dirty="0" smtClean="0"/>
              <a:t>: powerful country that plays a dominant economic, political, and military role in the world</a:t>
            </a:r>
          </a:p>
          <a:p>
            <a:pPr lvl="2"/>
            <a:r>
              <a:rPr lang="en-US" sz="2800" b="1" dirty="0" smtClean="0"/>
              <a:t>The United States and the Soviet Union became superpowers after WWII.</a:t>
            </a:r>
          </a:p>
          <a:p>
            <a:pPr lvl="3"/>
            <a:r>
              <a:rPr lang="en-US" sz="2800" b="1" dirty="0" smtClean="0"/>
              <a:t>U.S.A. – no attack on U.S. soil, industry boomed, but had the atomic bomb</a:t>
            </a:r>
          </a:p>
          <a:p>
            <a:pPr lvl="3"/>
            <a:r>
              <a:rPr lang="en-US" sz="2800" b="1" dirty="0" smtClean="0"/>
              <a:t>U.S.S.R – much of the war was fought on their soil, industries, cities, and people had suffered terribly, but the Red Army was the world’s largest military force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International Cooperation</a:t>
            </a:r>
            <a:endParaRPr lang="en-US" sz="4800" dirty="0"/>
          </a:p>
        </p:txBody>
      </p:sp>
      <p:sp>
        <p:nvSpPr>
          <p:cNvPr id="3" name="Content Placeholder 2"/>
          <p:cNvSpPr>
            <a:spLocks noGrp="1"/>
          </p:cNvSpPr>
          <p:nvPr>
            <p:ph idx="1"/>
          </p:nvPr>
        </p:nvSpPr>
        <p:spPr/>
        <p:txBody>
          <a:bodyPr>
            <a:normAutofit/>
          </a:bodyPr>
          <a:lstStyle/>
          <a:p>
            <a:r>
              <a:rPr lang="en-US" sz="3200" b="1" i="1" dirty="0" smtClean="0"/>
              <a:t>A New World Economy Takes Shape</a:t>
            </a:r>
          </a:p>
          <a:p>
            <a:pPr lvl="1"/>
            <a:r>
              <a:rPr lang="en-US" sz="3000" b="1" dirty="0" smtClean="0"/>
              <a:t>United States = responsibility to shape the postwar world economy</a:t>
            </a:r>
          </a:p>
          <a:p>
            <a:pPr lvl="2"/>
            <a:r>
              <a:rPr lang="en-US" sz="2800" b="1" u="sng" dirty="0" smtClean="0"/>
              <a:t>International Monetary Fund &amp; World Bank</a:t>
            </a:r>
            <a:r>
              <a:rPr lang="en-US" sz="2800" b="1" dirty="0" smtClean="0"/>
              <a:t>: U.S. provided money for loans to help stabilize other countries</a:t>
            </a:r>
            <a:endParaRPr lang="en-US" sz="2800" b="1" u="sng" dirty="0" smtClean="0"/>
          </a:p>
          <a:p>
            <a:pPr lvl="2"/>
            <a:r>
              <a:rPr lang="en-US" sz="2800" b="1" u="sng" dirty="0" smtClean="0"/>
              <a:t>General Agreement on Tariffs and Trade (GATT)</a:t>
            </a:r>
            <a:r>
              <a:rPr lang="en-US" sz="2800" b="1" dirty="0" smtClean="0"/>
              <a:t>: A 1948 treaty designed to expand world trade by reducing tariffs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International Cooperation</a:t>
            </a:r>
            <a:endParaRPr lang="en-US" sz="4800" dirty="0"/>
          </a:p>
        </p:txBody>
      </p:sp>
      <p:sp>
        <p:nvSpPr>
          <p:cNvPr id="3" name="Content Placeholder 2"/>
          <p:cNvSpPr>
            <a:spLocks noGrp="1"/>
          </p:cNvSpPr>
          <p:nvPr>
            <p:ph idx="1"/>
          </p:nvPr>
        </p:nvSpPr>
        <p:spPr/>
        <p:txBody>
          <a:bodyPr>
            <a:normAutofit/>
          </a:bodyPr>
          <a:lstStyle/>
          <a:p>
            <a:r>
              <a:rPr lang="en-US" sz="3200" b="1" i="1" dirty="0" smtClean="0"/>
              <a:t>The United Nations is Formed</a:t>
            </a:r>
            <a:endParaRPr lang="en-US" sz="2600" b="1" dirty="0" smtClean="0"/>
          </a:p>
          <a:p>
            <a:pPr lvl="1"/>
            <a:r>
              <a:rPr lang="en-US" sz="3000" b="1" u="sng" dirty="0" smtClean="0"/>
              <a:t>United Nations</a:t>
            </a:r>
            <a:r>
              <a:rPr lang="en-US" sz="3000" b="1" dirty="0" smtClean="0"/>
              <a:t>: Created to promote international cooperation.</a:t>
            </a:r>
          </a:p>
          <a:p>
            <a:pPr lvl="2"/>
            <a:r>
              <a:rPr lang="en-US" sz="2800" b="1" dirty="0" smtClean="0"/>
              <a:t>Promotes international peace and security</a:t>
            </a:r>
          </a:p>
          <a:p>
            <a:pPr lvl="2"/>
            <a:r>
              <a:rPr lang="en-US" sz="2800" b="1" dirty="0" smtClean="0"/>
              <a:t>Economic development</a:t>
            </a:r>
          </a:p>
          <a:p>
            <a:pPr lvl="2"/>
            <a:r>
              <a:rPr lang="en-US" sz="2800" b="1" dirty="0" smtClean="0"/>
              <a:t>Protecting the environment</a:t>
            </a:r>
          </a:p>
          <a:p>
            <a:pPr lvl="2"/>
            <a:r>
              <a:rPr lang="en-US" sz="2800" b="1" dirty="0" smtClean="0"/>
              <a:t>Providing humanitarian aid in cases of famine, natural disaster, and armed conflict</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International Cooperation</a:t>
            </a:r>
            <a:endParaRPr lang="en-US" sz="4800" dirty="0"/>
          </a:p>
        </p:txBody>
      </p:sp>
      <p:sp>
        <p:nvSpPr>
          <p:cNvPr id="3" name="Content Placeholder 2"/>
          <p:cNvSpPr>
            <a:spLocks noGrp="1"/>
          </p:cNvSpPr>
          <p:nvPr>
            <p:ph idx="1"/>
          </p:nvPr>
        </p:nvSpPr>
        <p:spPr/>
        <p:txBody>
          <a:bodyPr>
            <a:normAutofit/>
          </a:bodyPr>
          <a:lstStyle/>
          <a:p>
            <a:r>
              <a:rPr lang="en-US" sz="3200" b="1" i="1" dirty="0" smtClean="0"/>
              <a:t>The United Nations is Formed</a:t>
            </a:r>
            <a:endParaRPr lang="en-US" sz="2400" b="1" dirty="0" smtClean="0"/>
          </a:p>
          <a:p>
            <a:pPr lvl="1"/>
            <a:r>
              <a:rPr lang="en-US" sz="3000" b="1" u="sng" dirty="0" smtClean="0"/>
              <a:t>Universal Declaration of Human Rights</a:t>
            </a:r>
            <a:r>
              <a:rPr lang="en-US" sz="3000" b="1" dirty="0" smtClean="0"/>
              <a:t>: Declaration by the United Nations; condemns slavery and torture, upholds freedom of speech and religion, and that “everyone has the right to a standard of living adequate for the health and well being of himself and his family.”</a:t>
            </a:r>
          </a:p>
          <a:p>
            <a:pPr lvl="2"/>
            <a:r>
              <a:rPr lang="en-US" sz="2800" b="1" dirty="0" smtClean="0"/>
              <a:t>Lofty goals = difficult to enforce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sz="2800" dirty="0" smtClean="0"/>
              <a:t>International Cooperation</a:t>
            </a:r>
            <a:endParaRPr lang="en-US" sz="2800" dirty="0"/>
          </a:p>
        </p:txBody>
      </p:sp>
      <p:pic>
        <p:nvPicPr>
          <p:cNvPr id="7" name="Picture Placeholder 6" descr="Eleanor_Roosevelt_and_United_Nations_Universal_Declaration_of_Human_Rights_in_Spanish_09-2456M_original.jpg"/>
          <p:cNvPicPr>
            <a:picLocks noGrp="1" noChangeAspect="1"/>
          </p:cNvPicPr>
          <p:nvPr>
            <p:ph type="pic" idx="1"/>
          </p:nvPr>
        </p:nvPicPr>
        <p:blipFill>
          <a:blip r:embed="rId3"/>
          <a:srcRect t="-3977" b="-3977"/>
          <a:stretch>
            <a:fillRect/>
          </a:stretch>
        </p:blipFill>
        <p:spPr/>
      </p:pic>
      <p:sp>
        <p:nvSpPr>
          <p:cNvPr id="6" name="Text Placeholder 5"/>
          <p:cNvSpPr>
            <a:spLocks noGrp="1"/>
          </p:cNvSpPr>
          <p:nvPr>
            <p:ph type="body" sz="half" idx="2"/>
          </p:nvPr>
        </p:nvSpPr>
        <p:spPr/>
        <p:txBody>
          <a:bodyPr>
            <a:normAutofit/>
          </a:bodyPr>
          <a:lstStyle/>
          <a:p>
            <a:r>
              <a:rPr lang="en-US" sz="2000" b="1" i="1" dirty="0" smtClean="0"/>
              <a:t>Eleanor Roosevelt and the United Nations Universal Declaration of Human Rights in Spanish</a:t>
            </a:r>
            <a:endParaRPr lang="en-US" sz="2000" b="1" i="1"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International Cooperation</a:t>
            </a:r>
            <a:endParaRPr lang="en-US" sz="4800" dirty="0"/>
          </a:p>
        </p:txBody>
      </p:sp>
      <p:sp>
        <p:nvSpPr>
          <p:cNvPr id="3" name="Content Placeholder 2"/>
          <p:cNvSpPr>
            <a:spLocks noGrp="1"/>
          </p:cNvSpPr>
          <p:nvPr>
            <p:ph idx="1"/>
          </p:nvPr>
        </p:nvSpPr>
        <p:spPr/>
        <p:txBody>
          <a:bodyPr>
            <a:noAutofit/>
          </a:bodyPr>
          <a:lstStyle/>
          <a:p>
            <a:r>
              <a:rPr lang="en-US" sz="3200" b="1" i="1" dirty="0" smtClean="0"/>
              <a:t>War Criminals Go on Trial</a:t>
            </a:r>
            <a:endParaRPr lang="en-US" sz="3200" b="1" dirty="0" smtClean="0"/>
          </a:p>
          <a:p>
            <a:pPr lvl="1"/>
            <a:r>
              <a:rPr lang="en-US" sz="3000" b="1" u="sng" dirty="0" smtClean="0"/>
              <a:t>Geneva Convention</a:t>
            </a:r>
            <a:r>
              <a:rPr lang="en-US" sz="3000" b="1" dirty="0" smtClean="0"/>
              <a:t>: An international agreement governing the humane treatment of wounded soldiers and prisoners of war.</a:t>
            </a:r>
          </a:p>
          <a:p>
            <a:pPr lvl="2"/>
            <a:r>
              <a:rPr lang="en-US" sz="2400" b="1" dirty="0" smtClean="0"/>
              <a:t>Breaches of the Geneva Convention:</a:t>
            </a:r>
          </a:p>
          <a:p>
            <a:pPr lvl="3"/>
            <a:r>
              <a:rPr lang="en-US" sz="2400" b="1" dirty="0" smtClean="0"/>
              <a:t>Killing, torture, or inhuman treatment, including experiments</a:t>
            </a:r>
          </a:p>
          <a:p>
            <a:pPr lvl="3"/>
            <a:r>
              <a:rPr lang="en-US" sz="2400" b="1" dirty="0" smtClean="0"/>
              <a:t>forcing a protected person to serve in the armed forces of a hostile power</a:t>
            </a:r>
          </a:p>
          <a:p>
            <a:pPr lvl="3"/>
            <a:r>
              <a:rPr lang="en-US" sz="2400" b="1" dirty="0" smtClean="0"/>
              <a:t>extensive destruction of property not justified militarily necessary</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International Cooperation</a:t>
            </a:r>
            <a:endParaRPr lang="en-US" sz="4800" dirty="0"/>
          </a:p>
        </p:txBody>
      </p:sp>
      <p:sp>
        <p:nvSpPr>
          <p:cNvPr id="3" name="Content Placeholder 2"/>
          <p:cNvSpPr>
            <a:spLocks noGrp="1"/>
          </p:cNvSpPr>
          <p:nvPr>
            <p:ph idx="1"/>
          </p:nvPr>
        </p:nvSpPr>
        <p:spPr/>
        <p:txBody>
          <a:bodyPr>
            <a:noAutofit/>
          </a:bodyPr>
          <a:lstStyle/>
          <a:p>
            <a:r>
              <a:rPr lang="en-US" sz="3200" b="1" i="1" dirty="0" smtClean="0"/>
              <a:t>War Criminals Go on Trial</a:t>
            </a:r>
          </a:p>
          <a:p>
            <a:pPr lvl="1"/>
            <a:r>
              <a:rPr lang="en-US" sz="3000" b="1" dirty="0" smtClean="0"/>
              <a:t>Prime Minister </a:t>
            </a:r>
            <a:r>
              <a:rPr lang="en-US" sz="3000" b="1" dirty="0" err="1" smtClean="0"/>
              <a:t>Tojo</a:t>
            </a:r>
            <a:r>
              <a:rPr lang="en-US" sz="3000" b="1" dirty="0" smtClean="0"/>
              <a:t> condemned to death for the Bataan Death March</a:t>
            </a:r>
          </a:p>
          <a:p>
            <a:pPr lvl="1"/>
            <a:r>
              <a:rPr lang="en-US" sz="3000" b="1" u="sng" dirty="0" smtClean="0"/>
              <a:t>Nuremberg Trials</a:t>
            </a:r>
            <a:r>
              <a:rPr lang="en-US" sz="3000" b="1" dirty="0" smtClean="0"/>
              <a:t>: Allied prosecution of Nazis for war crimes.</a:t>
            </a:r>
          </a:p>
          <a:p>
            <a:pPr lvl="2"/>
            <a:r>
              <a:rPr lang="en-US" sz="2800" b="1" dirty="0" smtClean="0"/>
              <a:t>All defendants were given IQ tests and psychiatric evaluations</a:t>
            </a:r>
          </a:p>
          <a:p>
            <a:pPr lvl="2"/>
            <a:r>
              <a:rPr lang="en-US" sz="2800" b="1" dirty="0" smtClean="0"/>
              <a:t>Judges did not believe when people testified that they were just following Hitler’s orders</a:t>
            </a:r>
          </a:p>
          <a:p>
            <a:pPr lvl="2"/>
            <a:r>
              <a:rPr lang="en-US" sz="2800" b="1" dirty="0" smtClean="0"/>
              <a:t>Continued for decades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American Identity</a:t>
            </a:r>
            <a:endParaRPr lang="en-US" dirty="0"/>
          </a:p>
        </p:txBody>
      </p:sp>
      <p:sp>
        <p:nvSpPr>
          <p:cNvPr id="3" name="Content Placeholder 2"/>
          <p:cNvSpPr>
            <a:spLocks noGrp="1"/>
          </p:cNvSpPr>
          <p:nvPr>
            <p:ph idx="1"/>
          </p:nvPr>
        </p:nvSpPr>
        <p:spPr/>
        <p:txBody>
          <a:bodyPr>
            <a:normAutofit/>
          </a:bodyPr>
          <a:lstStyle/>
          <a:p>
            <a:r>
              <a:rPr lang="en-US" sz="3200" b="1" i="1" dirty="0" smtClean="0"/>
              <a:t>The United States Assumes Global Leadership</a:t>
            </a:r>
            <a:endParaRPr lang="en-US" sz="3200" dirty="0" smtClean="0"/>
          </a:p>
          <a:p>
            <a:pPr lvl="1"/>
            <a:r>
              <a:rPr lang="en-US" sz="3000" b="1" dirty="0" smtClean="0"/>
              <a:t>Few Americans called for a return to a policy of isolationism.</a:t>
            </a:r>
          </a:p>
          <a:p>
            <a:pPr lvl="2"/>
            <a:r>
              <a:rPr lang="en-US" sz="2800" b="1" dirty="0" smtClean="0"/>
              <a:t>Recognized that what happened in the far reaches of the globe affected them.</a:t>
            </a:r>
            <a:endParaRPr lang="en-US"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American Identity</a:t>
            </a:r>
            <a:endParaRPr lang="en-US" dirty="0"/>
          </a:p>
        </p:txBody>
      </p:sp>
      <p:sp>
        <p:nvSpPr>
          <p:cNvPr id="3" name="Content Placeholder 2"/>
          <p:cNvSpPr>
            <a:spLocks noGrp="1"/>
          </p:cNvSpPr>
          <p:nvPr>
            <p:ph idx="1"/>
          </p:nvPr>
        </p:nvSpPr>
        <p:spPr/>
        <p:txBody>
          <a:bodyPr>
            <a:normAutofit/>
          </a:bodyPr>
          <a:lstStyle/>
          <a:p>
            <a:r>
              <a:rPr lang="en-US" sz="3200" b="1" i="1" dirty="0" smtClean="0"/>
              <a:t>Commitment to Civil Rights Grow</a:t>
            </a:r>
          </a:p>
          <a:p>
            <a:pPr lvl="1"/>
            <a:r>
              <a:rPr lang="en-US" sz="3000" b="1" dirty="0" smtClean="0"/>
              <a:t>WWII gave a renewed vigor to the fight for civil rights</a:t>
            </a:r>
          </a:p>
          <a:p>
            <a:pPr lvl="1"/>
            <a:r>
              <a:rPr lang="en-US" sz="3000" b="1" dirty="0" smtClean="0"/>
              <a:t>Americans call for the nation to fully live up to its promise of freedom, democracy, and justice</a:t>
            </a:r>
            <a:endParaRPr lang="en-US" sz="3000" b="1"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American Identity</a:t>
            </a:r>
            <a:endParaRPr lang="en-US" dirty="0"/>
          </a:p>
        </p:txBody>
      </p:sp>
      <p:sp>
        <p:nvSpPr>
          <p:cNvPr id="3" name="Content Placeholder 2"/>
          <p:cNvSpPr>
            <a:spLocks noGrp="1"/>
          </p:cNvSpPr>
          <p:nvPr>
            <p:ph idx="1"/>
          </p:nvPr>
        </p:nvSpPr>
        <p:spPr/>
        <p:txBody>
          <a:bodyPr>
            <a:normAutofit/>
          </a:bodyPr>
          <a:lstStyle/>
          <a:p>
            <a:r>
              <a:rPr lang="en-US" sz="3200" b="1" i="1" dirty="0" smtClean="0"/>
              <a:t>The Nation Prospers</a:t>
            </a:r>
            <a:endParaRPr lang="en-US" sz="3000" b="1" dirty="0" smtClean="0"/>
          </a:p>
          <a:p>
            <a:pPr lvl="1"/>
            <a:r>
              <a:rPr lang="en-US" sz="3000" b="1" dirty="0" smtClean="0"/>
              <a:t>WWI:</a:t>
            </a:r>
          </a:p>
          <a:p>
            <a:pPr lvl="2"/>
            <a:r>
              <a:rPr lang="en-US" sz="2800" b="1" dirty="0" smtClean="0"/>
              <a:t>Ended the Great Depression</a:t>
            </a:r>
          </a:p>
          <a:p>
            <a:pPr lvl="2"/>
            <a:r>
              <a:rPr lang="en-US" sz="2800" b="1" dirty="0" smtClean="0"/>
              <a:t>Defense industries and military bases in the South and the West spurred people to move to these regions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11, Section</a:t>
            </a:r>
            <a:r>
              <a:rPr lang="en-US" dirty="0" smtClean="0"/>
              <a:t> 5</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smtClean="0"/>
              <a:t>Effects of the War</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9346322"/>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Allies Set Postwar Goals</a:t>
            </a:r>
            <a:endParaRPr lang="en-US" sz="4800" dirty="0"/>
          </a:p>
        </p:txBody>
      </p:sp>
      <p:sp>
        <p:nvSpPr>
          <p:cNvPr id="3" name="Content Placeholder 2"/>
          <p:cNvSpPr>
            <a:spLocks noGrp="1"/>
          </p:cNvSpPr>
          <p:nvPr>
            <p:ph idx="1"/>
          </p:nvPr>
        </p:nvSpPr>
        <p:spPr/>
        <p:txBody>
          <a:bodyPr>
            <a:normAutofit/>
          </a:bodyPr>
          <a:lstStyle/>
          <a:p>
            <a:r>
              <a:rPr lang="en-US" sz="3200" b="1" i="1" dirty="0" smtClean="0"/>
              <a:t>Allies Make Plans at Yalta</a:t>
            </a:r>
          </a:p>
          <a:p>
            <a:pPr lvl="1"/>
            <a:r>
              <a:rPr lang="en-US" sz="3000" b="1" u="sng" dirty="0" smtClean="0"/>
              <a:t>Yalta Conference</a:t>
            </a:r>
            <a:r>
              <a:rPr lang="en-US" sz="3000" b="1" dirty="0" smtClean="0"/>
              <a:t>: In February 1945, Roosevelt, Churchill, and Stalin met on the Black Sea to discuss postwar Germany, Eastern Europe, and Asia. FDR also wanted Stalin to enter the war against Japan.</a:t>
            </a:r>
          </a:p>
          <a:p>
            <a:pPr lvl="3"/>
            <a:r>
              <a:rPr lang="en-US" sz="2800" b="1" dirty="0" smtClean="0"/>
              <a:t>Agreed that Poland, Bulgaria, and Romania would hold free elections; Stalin went back on this promise.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Allies Set Postwar Goals</a:t>
            </a:r>
            <a:endParaRPr lang="en-US" dirty="0"/>
          </a:p>
        </p:txBody>
      </p:sp>
      <p:pic>
        <p:nvPicPr>
          <p:cNvPr id="7" name="Picture Placeholder 6" descr="Yalta_Conference_1945_Churchill,_Stalin,_Roosevelt.jpg"/>
          <p:cNvPicPr>
            <a:picLocks noGrp="1" noChangeAspect="1"/>
          </p:cNvPicPr>
          <p:nvPr>
            <p:ph type="pic" idx="1"/>
          </p:nvPr>
        </p:nvPicPr>
        <p:blipFill>
          <a:blip r:embed="rId2"/>
          <a:srcRect t="-2396" b="-2396"/>
          <a:stretch>
            <a:fillRect/>
          </a:stretch>
        </p:blipFill>
        <p:spPr/>
      </p:pic>
      <p:sp>
        <p:nvSpPr>
          <p:cNvPr id="6" name="Text Placeholder 5"/>
          <p:cNvSpPr>
            <a:spLocks noGrp="1"/>
          </p:cNvSpPr>
          <p:nvPr>
            <p:ph type="body" sz="half" idx="2"/>
          </p:nvPr>
        </p:nvSpPr>
        <p:spPr/>
        <p:txBody>
          <a:bodyPr>
            <a:normAutofit/>
          </a:bodyPr>
          <a:lstStyle/>
          <a:p>
            <a:r>
              <a:rPr lang="en-US" sz="2000" b="1" i="1" dirty="0" smtClean="0"/>
              <a:t>The Big Three at the Yalta Conference</a:t>
            </a:r>
          </a:p>
          <a:p>
            <a:endParaRPr lang="en-US" sz="2000" b="1" dirty="0" smtClean="0"/>
          </a:p>
          <a:p>
            <a:r>
              <a:rPr lang="en-US" sz="2000" b="1" dirty="0" smtClean="0"/>
              <a:t>Left to Right:</a:t>
            </a:r>
          </a:p>
          <a:p>
            <a:r>
              <a:rPr lang="en-US" sz="2000" b="1" dirty="0" smtClean="0"/>
              <a:t>Winston Churchill</a:t>
            </a:r>
          </a:p>
          <a:p>
            <a:r>
              <a:rPr lang="en-US" sz="2000" b="1" dirty="0" smtClean="0"/>
              <a:t>Franklin D. Roosevelt</a:t>
            </a:r>
          </a:p>
          <a:p>
            <a:r>
              <a:rPr lang="en-US" sz="2000" b="1" dirty="0" smtClean="0"/>
              <a:t>Joseph Stalin</a:t>
            </a:r>
            <a:endParaRPr lang="en-US" sz="2000" b="1"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Allies Set Postwar Goals</a:t>
            </a:r>
            <a:endParaRPr lang="en-US" sz="4800" dirty="0"/>
          </a:p>
        </p:txBody>
      </p:sp>
      <p:sp>
        <p:nvSpPr>
          <p:cNvPr id="3" name="Content Placeholder 2"/>
          <p:cNvSpPr>
            <a:spLocks noGrp="1"/>
          </p:cNvSpPr>
          <p:nvPr>
            <p:ph idx="1"/>
          </p:nvPr>
        </p:nvSpPr>
        <p:spPr/>
        <p:txBody>
          <a:bodyPr>
            <a:normAutofit fontScale="92500" lnSpcReduction="10000"/>
          </a:bodyPr>
          <a:lstStyle/>
          <a:p>
            <a:r>
              <a:rPr lang="en-US" sz="3200" b="1" i="1" dirty="0" smtClean="0"/>
              <a:t>Truman Faces Stalin at Potsdam</a:t>
            </a:r>
            <a:endParaRPr lang="en-US" sz="2800" b="1" dirty="0" smtClean="0"/>
          </a:p>
          <a:p>
            <a:pPr lvl="1"/>
            <a:r>
              <a:rPr lang="en-US" sz="3000" b="1" dirty="0" smtClean="0"/>
              <a:t>July 1945</a:t>
            </a:r>
          </a:p>
          <a:p>
            <a:pPr lvl="2"/>
            <a:r>
              <a:rPr lang="en-US" sz="2800" b="1" dirty="0" smtClean="0"/>
              <a:t>“Big Three” met in Berlin suburb of Potsdam</a:t>
            </a:r>
          </a:p>
          <a:p>
            <a:pPr lvl="3"/>
            <a:r>
              <a:rPr lang="en-US" sz="2800" b="1" dirty="0" smtClean="0"/>
              <a:t>Truman replaced FDR as President of the U.S.</a:t>
            </a:r>
          </a:p>
          <a:p>
            <a:pPr lvl="3"/>
            <a:r>
              <a:rPr lang="en-US" sz="2800" b="1" dirty="0" smtClean="0"/>
              <a:t>Atlee replaced Churchill as Prime Minister of G.B.</a:t>
            </a:r>
          </a:p>
          <a:p>
            <a:pPr lvl="3"/>
            <a:r>
              <a:rPr lang="en-US" sz="2800" b="1" dirty="0" smtClean="0"/>
              <a:t>Stalin still in power of U.S.S.R.</a:t>
            </a:r>
          </a:p>
          <a:p>
            <a:pPr lvl="3"/>
            <a:r>
              <a:rPr lang="en-US" sz="2800" b="1" dirty="0" smtClean="0"/>
              <a:t>Decide to split Germany into four zones: Soviet, American, British, and French</a:t>
            </a:r>
          </a:p>
          <a:p>
            <a:pPr lvl="3"/>
            <a:r>
              <a:rPr lang="en-US" sz="2800" b="1" dirty="0" smtClean="0"/>
              <a:t>Agreed to new boarders for Poland</a:t>
            </a:r>
          </a:p>
          <a:p>
            <a:pPr lvl="3"/>
            <a:r>
              <a:rPr lang="en-US" sz="2800" b="1" dirty="0" smtClean="0"/>
              <a:t>Stalin pledges to enter war against Japan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Allies Set Postwar Goals</a:t>
            </a:r>
            <a:endParaRPr lang="en-US" dirty="0"/>
          </a:p>
        </p:txBody>
      </p:sp>
      <p:pic>
        <p:nvPicPr>
          <p:cNvPr id="7" name="Picture Placeholder 6" descr="Potsdam_conference_1945-8.jpg"/>
          <p:cNvPicPr>
            <a:picLocks noGrp="1" noChangeAspect="1"/>
          </p:cNvPicPr>
          <p:nvPr>
            <p:ph type="pic" idx="1"/>
          </p:nvPr>
        </p:nvPicPr>
        <p:blipFill>
          <a:blip r:embed="rId2"/>
          <a:srcRect t="-2233" b="-2233"/>
          <a:stretch>
            <a:fillRect/>
          </a:stretch>
        </p:blipFill>
        <p:spPr/>
      </p:pic>
      <p:sp>
        <p:nvSpPr>
          <p:cNvPr id="6" name="Text Placeholder 5"/>
          <p:cNvSpPr>
            <a:spLocks noGrp="1"/>
          </p:cNvSpPr>
          <p:nvPr>
            <p:ph type="body" sz="half" idx="2"/>
          </p:nvPr>
        </p:nvSpPr>
        <p:spPr/>
        <p:txBody>
          <a:bodyPr>
            <a:normAutofit/>
          </a:bodyPr>
          <a:lstStyle/>
          <a:p>
            <a:r>
              <a:rPr lang="en-US" sz="2000" b="1" i="1" dirty="0" smtClean="0"/>
              <a:t>The Big Three in Potsdam, Germany</a:t>
            </a:r>
          </a:p>
          <a:p>
            <a:endParaRPr lang="en-US" sz="2000" b="1" dirty="0" smtClean="0"/>
          </a:p>
          <a:p>
            <a:r>
              <a:rPr lang="en-US" sz="2000" b="1" dirty="0" smtClean="0"/>
              <a:t>Left to Right:</a:t>
            </a:r>
          </a:p>
          <a:p>
            <a:r>
              <a:rPr lang="en-US" sz="2000" b="1" dirty="0" smtClean="0"/>
              <a:t>Clement Attlee</a:t>
            </a:r>
          </a:p>
          <a:p>
            <a:r>
              <a:rPr lang="en-US" sz="2000" b="1" dirty="0" smtClean="0"/>
              <a:t>Harry S. Truman</a:t>
            </a:r>
          </a:p>
          <a:p>
            <a:r>
              <a:rPr lang="en-US" sz="2000" b="1" dirty="0" smtClean="0"/>
              <a:t>Joseph Stalin</a:t>
            </a:r>
            <a:endParaRPr lang="en-US" sz="2000" b="1"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World Takes Shape</a:t>
            </a:r>
            <a:endParaRPr lang="en-US" dirty="0"/>
          </a:p>
        </p:txBody>
      </p:sp>
      <p:sp>
        <p:nvSpPr>
          <p:cNvPr id="3" name="Content Placeholder 2"/>
          <p:cNvSpPr>
            <a:spLocks noGrp="1"/>
          </p:cNvSpPr>
          <p:nvPr>
            <p:ph idx="1"/>
          </p:nvPr>
        </p:nvSpPr>
        <p:spPr/>
        <p:txBody>
          <a:bodyPr>
            <a:normAutofit fontScale="92500" lnSpcReduction="10000"/>
          </a:bodyPr>
          <a:lstStyle/>
          <a:p>
            <a:r>
              <a:rPr lang="en-US" sz="3200" b="1" i="1" dirty="0" smtClean="0"/>
              <a:t>The World Map Changes</a:t>
            </a:r>
            <a:endParaRPr lang="en-US" sz="3200" b="1" dirty="0" smtClean="0"/>
          </a:p>
          <a:p>
            <a:pPr lvl="1"/>
            <a:r>
              <a:rPr lang="en-US" sz="3000" b="1" dirty="0" smtClean="0"/>
              <a:t>Borders of Poland shifted to the west</a:t>
            </a:r>
          </a:p>
          <a:p>
            <a:pPr lvl="1"/>
            <a:r>
              <a:rPr lang="en-US" sz="3000" b="1" dirty="0" smtClean="0"/>
              <a:t>Germany split into communist East Germany and noncommunist West Germany</a:t>
            </a:r>
          </a:p>
          <a:p>
            <a:pPr lvl="1"/>
            <a:r>
              <a:rPr lang="en-US" sz="3000" b="1" dirty="0" smtClean="0"/>
              <a:t>In Japan, General Douglas MacArthur headed an American military occupation and rewrote their constitution.</a:t>
            </a:r>
          </a:p>
          <a:p>
            <a:pPr lvl="2"/>
            <a:r>
              <a:rPr lang="en-US" sz="2800" b="1" dirty="0" smtClean="0"/>
              <a:t>Abolished armed forces</a:t>
            </a:r>
          </a:p>
          <a:p>
            <a:pPr lvl="2"/>
            <a:r>
              <a:rPr lang="en-US" sz="2800" b="1" dirty="0" smtClean="0"/>
              <a:t>Gave women the right to vote</a:t>
            </a:r>
          </a:p>
          <a:p>
            <a:pPr lvl="2"/>
            <a:r>
              <a:rPr lang="en-US" sz="2800" b="1" dirty="0" smtClean="0"/>
              <a:t>Established groundwork for full economic recovery</a:t>
            </a:r>
            <a:endParaRPr lang="en-US" sz="2800" b="1"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World Takes Shape</a:t>
            </a:r>
            <a:endParaRPr lang="en-US" dirty="0"/>
          </a:p>
        </p:txBody>
      </p:sp>
      <p:sp>
        <p:nvSpPr>
          <p:cNvPr id="3" name="Content Placeholder 2"/>
          <p:cNvSpPr>
            <a:spLocks noGrp="1"/>
          </p:cNvSpPr>
          <p:nvPr>
            <p:ph idx="1"/>
          </p:nvPr>
        </p:nvSpPr>
        <p:spPr/>
        <p:txBody>
          <a:bodyPr>
            <a:normAutofit/>
          </a:bodyPr>
          <a:lstStyle/>
          <a:p>
            <a:r>
              <a:rPr lang="en-US" sz="3200" b="1" i="1" dirty="0" smtClean="0"/>
              <a:t>Imperialism Goes into Decline</a:t>
            </a:r>
            <a:endParaRPr lang="en-US" sz="2600" b="1" dirty="0" smtClean="0"/>
          </a:p>
          <a:p>
            <a:pPr lvl="1"/>
            <a:r>
              <a:rPr lang="en-US" sz="3000" b="1" dirty="0" smtClean="0"/>
              <a:t>WWII marked the end of Western European domination of the world.</a:t>
            </a:r>
            <a:endParaRPr lang="en-US" sz="2800" b="1" dirty="0" smtClean="0"/>
          </a:p>
          <a:p>
            <a:pPr lvl="2"/>
            <a:r>
              <a:rPr lang="en-US" sz="2800" b="1" dirty="0" smtClean="0"/>
              <a:t>East Indies did not want to return to Dutch rule</a:t>
            </a:r>
          </a:p>
          <a:p>
            <a:pPr lvl="2"/>
            <a:r>
              <a:rPr lang="en-US" sz="2800" b="1" dirty="0" smtClean="0"/>
              <a:t>Indochina did not want to see the return of France</a:t>
            </a:r>
          </a:p>
          <a:p>
            <a:pPr lvl="2"/>
            <a:r>
              <a:rPr lang="en-US" sz="2800" b="1" dirty="0" smtClean="0"/>
              <a:t>India, Burma, and colonies in the Middle East and Africa all had their sights set on independence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decline of imperialism.tiff"/>
          <p:cNvPicPr>
            <a:picLocks noChangeAspect="1"/>
          </p:cNvPicPr>
          <p:nvPr/>
        </p:nvPicPr>
        <p:blipFill>
          <a:blip r:embed="rId3"/>
          <a:stretch>
            <a:fillRect/>
          </a:stretch>
        </p:blipFill>
        <p:spPr>
          <a:xfrm>
            <a:off x="0" y="1543191"/>
            <a:ext cx="12192000" cy="5175425"/>
          </a:xfrm>
          <a:prstGeom prst="rect">
            <a:avLst/>
          </a:prstGeom>
        </p:spPr>
      </p:pic>
      <p:sp>
        <p:nvSpPr>
          <p:cNvPr id="9" name="TextBox 8"/>
          <p:cNvSpPr txBox="1"/>
          <p:nvPr/>
        </p:nvSpPr>
        <p:spPr>
          <a:xfrm>
            <a:off x="-1" y="535795"/>
            <a:ext cx="8433937" cy="584776"/>
          </a:xfrm>
          <a:prstGeom prst="rect">
            <a:avLst/>
          </a:prstGeom>
          <a:solidFill>
            <a:srgbClr val="008000"/>
          </a:solidFill>
        </p:spPr>
        <p:txBody>
          <a:bodyPr wrap="square" rtlCol="0">
            <a:spAutoFit/>
          </a:bodyPr>
          <a:lstStyle/>
          <a:p>
            <a:r>
              <a:rPr lang="en-US" sz="3200" b="1" dirty="0" smtClean="0">
                <a:solidFill>
                  <a:schemeClr val="bg1"/>
                </a:solidFill>
              </a:rPr>
              <a:t>The Decline of Imperialism, 1945-1989</a:t>
            </a:r>
            <a:endParaRPr lang="en-US" sz="3200" b="1"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a="http://schemas.openxmlformats.org/drawingml/2006/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798</TotalTime>
  <Words>997</Words>
  <Application>Microsoft Macintosh PowerPoint</Application>
  <PresentationFormat>Custom</PresentationFormat>
  <Paragraphs>122</Paragraphs>
  <Slides>19</Slides>
  <Notes>7</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Wood Type</vt:lpstr>
      <vt:lpstr>American History Bell Work Monday, March 28th</vt:lpstr>
      <vt:lpstr>Chapter 11, Section 5</vt:lpstr>
      <vt:lpstr>Allies Set Postwar Goals</vt:lpstr>
      <vt:lpstr>Allies Set Postwar Goals</vt:lpstr>
      <vt:lpstr>Allies Set Postwar Goals</vt:lpstr>
      <vt:lpstr>Allies Set Postwar Goals</vt:lpstr>
      <vt:lpstr>A New World Takes Shape</vt:lpstr>
      <vt:lpstr>A New World Takes Shape</vt:lpstr>
      <vt:lpstr>Slide 9</vt:lpstr>
      <vt:lpstr>A New World Takes Shape</vt:lpstr>
      <vt:lpstr>International Cooperation</vt:lpstr>
      <vt:lpstr>International Cooperation</vt:lpstr>
      <vt:lpstr>International Cooperation</vt:lpstr>
      <vt:lpstr>International Cooperation</vt:lpstr>
      <vt:lpstr>International Cooperation</vt:lpstr>
      <vt:lpstr>International Cooperation</vt:lpstr>
      <vt:lpstr>A New American Identity</vt:lpstr>
      <vt:lpstr>A New American Identity</vt:lpstr>
      <vt:lpstr>A New American Identity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Kristin Graham</cp:lastModifiedBy>
  <cp:revision>42</cp:revision>
  <dcterms:created xsi:type="dcterms:W3CDTF">2016-03-26T21:47:06Z</dcterms:created>
  <dcterms:modified xsi:type="dcterms:W3CDTF">2016-03-26T22:49:57Z</dcterms:modified>
</cp:coreProperties>
</file>