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75" r:id="rId2"/>
    <p:sldId id="256" r:id="rId3"/>
    <p:sldId id="257" r:id="rId4"/>
    <p:sldId id="258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179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br>
              <a:rPr lang="en-US" dirty="0" smtClean="0"/>
            </a:br>
            <a:r>
              <a:rPr lang="en-US" dirty="0" smtClean="0"/>
              <a:t>Bell Work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Wednesday,</a:t>
            </a:r>
            <a:br>
              <a:rPr lang="en-US" dirty="0" smtClean="0"/>
            </a:br>
            <a:r>
              <a:rPr lang="en-US" dirty="0" smtClean="0"/>
              <a:t>May 10</a:t>
            </a:r>
            <a:r>
              <a:rPr lang="en-US" baseline="30000" dirty="0" smtClean="0"/>
              <a:t>th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49" y="1316730"/>
            <a:ext cx="8156164" cy="4156417"/>
          </a:xfrm>
        </p:spPr>
      </p:pic>
      <p:sp>
        <p:nvSpPr>
          <p:cNvPr id="7" name="TextBox 6"/>
          <p:cNvSpPr txBox="1"/>
          <p:nvPr/>
        </p:nvSpPr>
        <p:spPr>
          <a:xfrm>
            <a:off x="5168347" y="1895060"/>
            <a:ext cx="2411896" cy="5433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9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</a:t>
            </a:r>
            <a:br>
              <a:rPr lang="en-US" dirty="0" smtClean="0"/>
            </a:br>
            <a:r>
              <a:rPr lang="en-US" dirty="0" smtClean="0"/>
              <a:t>Domestic Product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Income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Approach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38" y="1023937"/>
            <a:ext cx="6019800" cy="4800600"/>
          </a:xfrm>
        </p:spPr>
      </p:pic>
    </p:spTree>
    <p:extLst>
      <p:ext uri="{BB962C8B-B14F-4D97-AF65-F5344CB8AC3E}">
        <p14:creationId xmlns:p14="http://schemas.microsoft.com/office/powerpoint/2010/main" val="9899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</a:t>
            </a:r>
            <a:br>
              <a:rPr lang="en-US" dirty="0" smtClean="0"/>
            </a:br>
            <a:r>
              <a:rPr lang="en-US" dirty="0" smtClean="0"/>
              <a:t>Domestic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 theory, calculating GDP with the income approach &amp; expenditure approach </a:t>
            </a:r>
            <a:r>
              <a:rPr lang="en-US" sz="3200" b="1" i="1" dirty="0" smtClean="0"/>
              <a:t>should</a:t>
            </a:r>
            <a:r>
              <a:rPr lang="en-US" sz="3200" b="1" dirty="0" smtClean="0"/>
              <a:t> give us the same total.</a:t>
            </a:r>
          </a:p>
          <a:p>
            <a:pPr lvl="1"/>
            <a:r>
              <a:rPr lang="en-US" sz="2800" b="1" dirty="0" smtClean="0"/>
              <a:t>There are usually differences because of errors in the underlying data.</a:t>
            </a:r>
          </a:p>
          <a:p>
            <a:pPr lvl="1"/>
            <a:r>
              <a:rPr lang="en-US" sz="2800" b="1" dirty="0" smtClean="0"/>
              <a:t>Economists who work in the federal government take those differences into account.</a:t>
            </a:r>
          </a:p>
          <a:p>
            <a:pPr lvl="1"/>
            <a:r>
              <a:rPr lang="en-US" sz="2800" b="1" dirty="0" smtClean="0"/>
              <a:t>To get an accurate result, they determine GDP by both approaches, compare the two totals, &amp; make adjustments to offset the differences.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450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Why are imports not included in gross domestic product?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283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GDP</a:t>
            </a:r>
            <a:br>
              <a:rPr lang="en-US" dirty="0" smtClean="0"/>
            </a:br>
            <a:r>
              <a:rPr lang="en-US" dirty="0" smtClean="0"/>
              <a:t>versus</a:t>
            </a:r>
            <a:br>
              <a:rPr lang="en-US" dirty="0" smtClean="0"/>
            </a:br>
            <a:r>
              <a:rPr lang="en-US" dirty="0" smtClean="0"/>
              <a:t>Real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 order for economists to understand what is really going on in an economy, they distinguish between two measures of GDP:</a:t>
            </a:r>
          </a:p>
          <a:p>
            <a:pPr lvl="1"/>
            <a:r>
              <a:rPr lang="en-US" sz="3000" b="1" dirty="0" smtClean="0"/>
              <a:t>Nominal</a:t>
            </a:r>
          </a:p>
          <a:p>
            <a:pPr lvl="1"/>
            <a:r>
              <a:rPr lang="en-US" sz="3000" b="1" dirty="0" smtClean="0"/>
              <a:t>Real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82800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Nominal GPD is measured in current prices.</a:t>
            </a:r>
          </a:p>
          <a:p>
            <a:pPr lvl="1"/>
            <a:r>
              <a:rPr lang="en-US" sz="3000" b="1" dirty="0" smtClean="0"/>
              <a:t>The problem with nominal GDP is that it does not account for the rise in prices.</a:t>
            </a:r>
          </a:p>
          <a:p>
            <a:pPr lvl="1"/>
            <a:r>
              <a:rPr lang="en-US" sz="3000" b="1" dirty="0" smtClean="0"/>
              <a:t>Even though your output might be the same year to year, the prices won’t be and the nominal GDP would be different.</a:t>
            </a:r>
          </a:p>
          <a:p>
            <a:pPr lvl="2"/>
            <a:r>
              <a:rPr lang="en-US" sz="2800" b="1" dirty="0" smtClean="0"/>
              <a:t>To solve this problem, economists determine Real GDP, which is GDP expressed in constant, or unchanging, prices.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405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en-US" sz="2700" b="1" dirty="0" smtClean="0"/>
              <a:t>Constant prices are calculated using a base year.</a:t>
            </a:r>
            <a:endParaRPr lang="en-US" sz="27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Real GDP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845206"/>
            <a:ext cx="7315200" cy="38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7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br>
              <a:rPr lang="en-US" dirty="0" smtClean="0"/>
            </a:b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GDP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GDP does not include:</a:t>
            </a:r>
          </a:p>
          <a:p>
            <a:pPr lvl="1"/>
            <a:r>
              <a:rPr lang="en-US" sz="3000" b="1" dirty="0" smtClean="0"/>
              <a:t>Nonmarket Activities</a:t>
            </a:r>
          </a:p>
          <a:p>
            <a:pPr lvl="2"/>
            <a:r>
              <a:rPr lang="en-US" sz="2800" b="1" i="1" dirty="0"/>
              <a:t>g</a:t>
            </a:r>
            <a:r>
              <a:rPr lang="en-US" sz="2800" b="1" i="1" dirty="0" smtClean="0"/>
              <a:t>oods &amp; services people make/do themselves</a:t>
            </a:r>
          </a:p>
          <a:p>
            <a:pPr lvl="1"/>
            <a:r>
              <a:rPr lang="en-US" sz="3000" b="1" dirty="0" smtClean="0"/>
              <a:t>Underground Economy</a:t>
            </a:r>
          </a:p>
          <a:p>
            <a:pPr lvl="2"/>
            <a:r>
              <a:rPr lang="en-US" sz="2800" b="1" i="1" dirty="0"/>
              <a:t>b</a:t>
            </a:r>
            <a:r>
              <a:rPr lang="en-US" sz="2800" b="1" i="1" dirty="0" smtClean="0"/>
              <a:t>lack market activities &amp; people paid “under the table” without being taxed</a:t>
            </a:r>
          </a:p>
          <a:p>
            <a:pPr lvl="1"/>
            <a:r>
              <a:rPr lang="en-US" sz="3000" b="1" dirty="0" smtClean="0"/>
              <a:t>Negative Externalities</a:t>
            </a:r>
          </a:p>
          <a:p>
            <a:pPr lvl="2"/>
            <a:r>
              <a:rPr lang="en-US" sz="2800" b="1" i="1" dirty="0"/>
              <a:t>u</a:t>
            </a:r>
            <a:r>
              <a:rPr lang="en-US" sz="2800" b="1" i="1" dirty="0" smtClean="0"/>
              <a:t>nintended economic side effects, like pollution, are not subtracted from GDP</a:t>
            </a:r>
          </a:p>
          <a:p>
            <a:pPr lvl="1"/>
            <a:r>
              <a:rPr lang="en-US" sz="3000" b="1" dirty="0" smtClean="0"/>
              <a:t>Quality of Life</a:t>
            </a:r>
          </a:p>
          <a:p>
            <a:pPr lvl="2"/>
            <a:r>
              <a:rPr lang="en-US" sz="2800" b="1" i="1" dirty="0"/>
              <a:t>a</a:t>
            </a:r>
            <a:r>
              <a:rPr lang="en-US" sz="2800" b="1" i="1" dirty="0" smtClean="0"/>
              <a:t> high GDP does not necessarily mean people are happier.</a:t>
            </a:r>
          </a:p>
        </p:txBody>
      </p:sp>
    </p:spTree>
    <p:extLst>
      <p:ext uri="{BB962C8B-B14F-4D97-AF65-F5344CB8AC3E}">
        <p14:creationId xmlns:p14="http://schemas.microsoft.com/office/powerpoint/2010/main" val="612617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br>
              <a:rPr lang="en-US" dirty="0" smtClean="0"/>
            </a:br>
            <a:r>
              <a:rPr lang="en-US" dirty="0" smtClean="0"/>
              <a:t>Output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Income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While GDP is the primary measure of income &amp; output, other measures focus on specific parts of the economy.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1222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5" y="135667"/>
            <a:ext cx="11918730" cy="65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1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br>
              <a:rPr lang="en-US" dirty="0" smtClean="0"/>
            </a:br>
            <a:r>
              <a:rPr lang="en-US" dirty="0" smtClean="0"/>
              <a:t>Chapter 12, Section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Gross Domestic Product &amp; Growth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28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</a:t>
            </a:r>
            <a:br>
              <a:rPr lang="en-US" dirty="0" smtClean="0"/>
            </a:br>
            <a:r>
              <a:rPr lang="en-US" dirty="0" smtClean="0"/>
              <a:t>Domestic</a:t>
            </a:r>
            <a:br>
              <a:rPr lang="en-US" dirty="0" smtClean="0"/>
            </a:br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National Income Accounting</a:t>
            </a:r>
            <a:endParaRPr lang="en-US" sz="3200" dirty="0"/>
          </a:p>
          <a:p>
            <a:pPr lvl="1"/>
            <a:r>
              <a:rPr lang="en-US" sz="3000" b="1" dirty="0"/>
              <a:t>A</a:t>
            </a:r>
            <a:r>
              <a:rPr lang="en-US" sz="3000" b="1" dirty="0" smtClean="0"/>
              <a:t> system economists use to collect and organize macroeconomic statistics on production, income, investment, &amp; savings.</a:t>
            </a:r>
          </a:p>
          <a:p>
            <a:pPr lvl="1"/>
            <a:r>
              <a:rPr lang="en-US" sz="3000" b="1" dirty="0" smtClean="0"/>
              <a:t>Used to monitor the U.S. economy, the government uses this data to determine economic policies.</a:t>
            </a:r>
          </a:p>
          <a:p>
            <a:pPr lvl="1"/>
            <a:r>
              <a:rPr lang="en-US" sz="3000" b="1" dirty="0" smtClean="0"/>
              <a:t>The most important data economists analyze is Gross Domestic Product (GDP).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9737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</a:t>
            </a:r>
            <a:br>
              <a:rPr lang="en-US" dirty="0" smtClean="0"/>
            </a:br>
            <a:r>
              <a:rPr lang="en-US" dirty="0" smtClean="0"/>
              <a:t>Domestic Product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Defining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Gross Domestic Product</a:t>
            </a:r>
            <a:r>
              <a:rPr lang="en-US" sz="3200" u="sng" dirty="0" smtClean="0"/>
              <a:t>:</a:t>
            </a:r>
          </a:p>
          <a:p>
            <a:pPr lvl="1"/>
            <a:r>
              <a:rPr lang="en-US" sz="3000" b="1" dirty="0" smtClean="0"/>
              <a:t>The dollar value of all the final goods and services produced within a country’s borders in a given year.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940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</a:t>
            </a:r>
            <a:br>
              <a:rPr lang="en-US" dirty="0" smtClean="0"/>
            </a:br>
            <a:r>
              <a:rPr lang="en-US" dirty="0" smtClean="0"/>
              <a:t>Domestic Product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Defining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But first, let’s get some vocabulary out of the way </a:t>
            </a:r>
            <a:r>
              <a:rPr lang="is-IS" sz="3200" b="1" dirty="0" smtClean="0"/>
              <a:t>…</a:t>
            </a: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lvl="1"/>
            <a:r>
              <a:rPr lang="en-US" sz="3000" b="1" u="sng" dirty="0" smtClean="0"/>
              <a:t>Final Goods &amp; Services:</a:t>
            </a:r>
          </a:p>
          <a:p>
            <a:pPr lvl="2"/>
            <a:r>
              <a:rPr lang="en-US" sz="2800" b="1" dirty="0" smtClean="0"/>
              <a:t>Products sold to consumers.</a:t>
            </a:r>
          </a:p>
          <a:p>
            <a:pPr lvl="2"/>
            <a:endParaRPr lang="en-US" sz="3000" b="1" dirty="0"/>
          </a:p>
          <a:p>
            <a:pPr lvl="1"/>
            <a:r>
              <a:rPr lang="en-US" sz="3000" b="1" u="sng" dirty="0" smtClean="0"/>
              <a:t>Intermediate Goods:</a:t>
            </a:r>
          </a:p>
          <a:p>
            <a:pPr lvl="2"/>
            <a:r>
              <a:rPr lang="en-US" sz="2800" b="1" dirty="0" smtClean="0"/>
              <a:t>Products used in the production of final goods.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93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</a:t>
            </a:r>
            <a:br>
              <a:rPr lang="en-US" dirty="0" smtClean="0"/>
            </a:br>
            <a:r>
              <a:rPr lang="en-US" dirty="0" smtClean="0"/>
              <a:t>Domestic Product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Expenditure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One method used to calculate GDP is to estimate the annual expenditures on four categories of final goods &amp; services:</a:t>
            </a:r>
          </a:p>
          <a:p>
            <a:pPr marL="1017270" lvl="1" indent="-514350">
              <a:buFont typeface="+mj-lt"/>
              <a:buAutoNum type="arabicPeriod"/>
            </a:pPr>
            <a:r>
              <a:rPr lang="en-US" sz="3000" b="1" dirty="0" smtClean="0"/>
              <a:t>Consumer goods</a:t>
            </a:r>
          </a:p>
          <a:p>
            <a:pPr lvl="2"/>
            <a:r>
              <a:rPr lang="en-US" sz="3000" b="1" i="1" dirty="0" smtClean="0"/>
              <a:t>Durable Goods &amp; Nondurable Goods</a:t>
            </a:r>
          </a:p>
          <a:p>
            <a:pPr marL="1017270" lvl="1" indent="-514350">
              <a:buFont typeface="+mj-lt"/>
              <a:buAutoNum type="arabicPeriod"/>
            </a:pPr>
            <a:r>
              <a:rPr lang="en-US" sz="3000" b="1" dirty="0" smtClean="0"/>
              <a:t>Business goods &amp; services</a:t>
            </a:r>
          </a:p>
          <a:p>
            <a:pPr marL="1017270" lvl="1" indent="-514350">
              <a:buFont typeface="+mj-lt"/>
              <a:buAutoNum type="arabicPeriod"/>
            </a:pPr>
            <a:r>
              <a:rPr lang="en-US" sz="3000" b="1" dirty="0" smtClean="0"/>
              <a:t>Government goods &amp; services</a:t>
            </a:r>
          </a:p>
          <a:p>
            <a:pPr marL="1017270" lvl="1" indent="-514350">
              <a:buFont typeface="+mj-lt"/>
              <a:buAutoNum type="arabicPeriod"/>
            </a:pPr>
            <a:r>
              <a:rPr lang="en-US" sz="3000" b="1" dirty="0" smtClean="0"/>
              <a:t>Net exports</a:t>
            </a:r>
          </a:p>
          <a:p>
            <a:pPr lvl="2"/>
            <a:r>
              <a:rPr lang="en-US" sz="3000" b="1" i="1" dirty="0" smtClean="0"/>
              <a:t>Exports minus imports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18335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</a:t>
            </a:r>
            <a:br>
              <a:rPr lang="en-US" dirty="0" smtClean="0"/>
            </a:br>
            <a:r>
              <a:rPr lang="en-US" dirty="0" smtClean="0"/>
              <a:t>Domestic Product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Expenditure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Durable Goods:</a:t>
            </a:r>
          </a:p>
          <a:p>
            <a:pPr lvl="1"/>
            <a:r>
              <a:rPr lang="en-US" sz="3000" b="1" dirty="0" smtClean="0"/>
              <a:t>Those goods that last for a long time, such as refrigerators &amp; cars.</a:t>
            </a:r>
          </a:p>
          <a:p>
            <a:pPr marL="502920" lvl="1" indent="0">
              <a:buNone/>
            </a:pPr>
            <a:endParaRPr lang="en-US" sz="3000" b="1" dirty="0" smtClean="0"/>
          </a:p>
          <a:p>
            <a:r>
              <a:rPr lang="en-US" sz="3200" b="1" u="sng" dirty="0" smtClean="0"/>
              <a:t>Nondurable goods:</a:t>
            </a:r>
          </a:p>
          <a:p>
            <a:pPr lvl="1"/>
            <a:r>
              <a:rPr lang="en-US" sz="3000" b="1" dirty="0" smtClean="0"/>
              <a:t>Those goods that last a short period of time such as food &amp; shoes.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4546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</a:t>
            </a:r>
            <a:br>
              <a:rPr lang="en-US" dirty="0" smtClean="0"/>
            </a:br>
            <a:r>
              <a:rPr lang="en-US" dirty="0" smtClean="0"/>
              <a:t>Domestic Product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Expenditure</a:t>
            </a:r>
            <a:br>
              <a:rPr lang="en-US" i="1" dirty="0" smtClean="0"/>
            </a:br>
            <a:r>
              <a:rPr lang="en-US" i="1" dirty="0" smtClean="0"/>
              <a:t>Approach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38" y="865187"/>
            <a:ext cx="4470400" cy="5118100"/>
          </a:xfrm>
        </p:spPr>
      </p:pic>
    </p:spTree>
    <p:extLst>
      <p:ext uri="{BB962C8B-B14F-4D97-AF65-F5344CB8AC3E}">
        <p14:creationId xmlns:p14="http://schemas.microsoft.com/office/powerpoint/2010/main" val="10226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</a:t>
            </a:r>
            <a:br>
              <a:rPr lang="en-US" dirty="0" smtClean="0"/>
            </a:br>
            <a:r>
              <a:rPr lang="en-US" dirty="0" smtClean="0"/>
              <a:t>Domestic Product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Income</a:t>
            </a:r>
            <a:br>
              <a:rPr lang="en-US" i="1" dirty="0" smtClean="0"/>
            </a:br>
            <a:r>
              <a:rPr lang="en-US" i="1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Another method calculates GDP by adding up all the incomes in the economy.</a:t>
            </a:r>
          </a:p>
        </p:txBody>
      </p:sp>
    </p:spTree>
    <p:extLst>
      <p:ext uri="{BB962C8B-B14F-4D97-AF65-F5344CB8AC3E}">
        <p14:creationId xmlns:p14="http://schemas.microsoft.com/office/powerpoint/2010/main" val="12478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109</TotalTime>
  <Words>493</Words>
  <Application>Microsoft Macintosh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Corbel</vt:lpstr>
      <vt:lpstr>Wingdings 2</vt:lpstr>
      <vt:lpstr>Frame</vt:lpstr>
      <vt:lpstr>Economics Bell Work  Wednesday, May 10th</vt:lpstr>
      <vt:lpstr>Economics Chapter 12, Section 1</vt:lpstr>
      <vt:lpstr>Gross Domestic Product</vt:lpstr>
      <vt:lpstr>Gross Domestic Product  Defining GDP</vt:lpstr>
      <vt:lpstr>Gross Domestic Product  Defining GDP</vt:lpstr>
      <vt:lpstr>Gross Domestic Product  Expenditure Approach</vt:lpstr>
      <vt:lpstr>Gross Domestic Product  Expenditure Approach</vt:lpstr>
      <vt:lpstr>Gross Domestic Product  Expenditure Approach</vt:lpstr>
      <vt:lpstr>Gross Domestic Product  Income Approach</vt:lpstr>
      <vt:lpstr>Gross Domestic Product  Income Approach</vt:lpstr>
      <vt:lpstr>Gross Domestic Product</vt:lpstr>
      <vt:lpstr>CHECKPOINT QUESTION</vt:lpstr>
      <vt:lpstr>Nominal GDP versus Real GDP</vt:lpstr>
      <vt:lpstr>Nominal GDP</vt:lpstr>
      <vt:lpstr>PowerPoint Presentation</vt:lpstr>
      <vt:lpstr>Limitations of GDP</vt:lpstr>
      <vt:lpstr>Other  Output &amp; Income Measures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Chapter 12, Section 1</dc:title>
  <dc:creator>Kristin Graham</dc:creator>
  <cp:lastModifiedBy>Kristin Graham</cp:lastModifiedBy>
  <cp:revision>15</cp:revision>
  <dcterms:created xsi:type="dcterms:W3CDTF">2016-05-10T22:29:27Z</dcterms:created>
  <dcterms:modified xsi:type="dcterms:W3CDTF">2016-05-11T00:25:12Z</dcterms:modified>
</cp:coreProperties>
</file>