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sldIdLst>
    <p:sldId id="275" r:id="rId2"/>
    <p:sldId id="256" r:id="rId3"/>
    <p:sldId id="276" r:id="rId4"/>
    <p:sldId id="278" r:id="rId5"/>
    <p:sldId id="277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5179"/>
  </p:normalViewPr>
  <p:slideViewPr>
    <p:cSldViewPr snapToGrid="0" snapToObjects="1">
      <p:cViewPr varScale="1">
        <p:scale>
          <a:sx n="96" d="100"/>
          <a:sy n="96" d="100"/>
        </p:scale>
        <p:origin x="6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5/11/16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5/11/16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5/11/16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5/11/16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5/11/16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5/11/16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5/11/16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5/11/16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1796606"/>
            <a:ext cx="3004930" cy="3255264"/>
          </a:xfrm>
        </p:spPr>
        <p:txBody>
          <a:bodyPr anchor="ctr">
            <a:norm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Economics</a:t>
            </a:r>
            <a:br>
              <a:rPr lang="en-US" sz="4400" dirty="0" smtClean="0">
                <a:solidFill>
                  <a:schemeClr val="bg1"/>
                </a:solidFill>
              </a:rPr>
            </a:br>
            <a:r>
              <a:rPr lang="en-US" sz="4400" dirty="0" smtClean="0">
                <a:solidFill>
                  <a:schemeClr val="bg1"/>
                </a:solidFill>
              </a:rPr>
              <a:t>Bell </a:t>
            </a:r>
            <a:r>
              <a:rPr lang="en-US" sz="4400" dirty="0" smtClean="0">
                <a:solidFill>
                  <a:schemeClr val="bg1"/>
                </a:solidFill>
              </a:rPr>
              <a:t>Work</a:t>
            </a:r>
            <a:br>
              <a:rPr lang="en-US" sz="4400" dirty="0" smtClean="0">
                <a:solidFill>
                  <a:schemeClr val="bg1"/>
                </a:solidFill>
              </a:rPr>
            </a:br>
            <a:r>
              <a:rPr lang="en-US" sz="4400" dirty="0">
                <a:solidFill>
                  <a:schemeClr val="bg1"/>
                </a:solidFill>
              </a:rPr>
              <a:t/>
            </a:r>
            <a:br>
              <a:rPr lang="en-US" sz="4400" dirty="0">
                <a:solidFill>
                  <a:schemeClr val="bg1"/>
                </a:solidFill>
              </a:rPr>
            </a:br>
            <a:r>
              <a:rPr lang="en-US" sz="4400" dirty="0" smtClean="0">
                <a:solidFill>
                  <a:schemeClr val="bg1"/>
                </a:solidFill>
              </a:rPr>
              <a:t>Thursday,</a:t>
            </a:r>
            <a:br>
              <a:rPr lang="en-US" sz="4400" dirty="0" smtClean="0">
                <a:solidFill>
                  <a:schemeClr val="bg1"/>
                </a:solidFill>
              </a:rPr>
            </a:br>
            <a:r>
              <a:rPr lang="en-US" sz="4400" dirty="0" smtClean="0">
                <a:solidFill>
                  <a:schemeClr val="bg1"/>
                </a:solidFill>
              </a:rPr>
              <a:t>May 11</a:t>
            </a:r>
            <a:r>
              <a:rPr lang="en-US" sz="4400" baseline="30000" dirty="0" smtClean="0">
                <a:solidFill>
                  <a:schemeClr val="bg1"/>
                </a:solidFill>
              </a:rPr>
              <a:t>th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137470"/>
            <a:ext cx="7315200" cy="914400"/>
          </a:xfrm>
        </p:spPr>
        <p:txBody>
          <a:bodyPr anchor="ctr">
            <a:noAutofit/>
          </a:bodyPr>
          <a:lstStyle/>
          <a:p>
            <a:pPr algn="ctr"/>
            <a:r>
              <a:rPr lang="en-US" sz="3600" b="1" i="1" dirty="0" smtClean="0"/>
              <a:t>How do high interest rates affect businesses as well as individuals?</a:t>
            </a:r>
            <a:endParaRPr lang="en-US" sz="3600" b="1" i="1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479343"/>
            <a:ext cx="7315200" cy="2432050"/>
          </a:xfrm>
        </p:spPr>
      </p:pic>
    </p:spTree>
    <p:extLst>
      <p:ext uri="{BB962C8B-B14F-4D97-AF65-F5344CB8AC3E}">
        <p14:creationId xmlns:p14="http://schemas.microsoft.com/office/powerpoint/2010/main" val="1568995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Keeps a Business Cycle Going?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Business cycles are affected by four main economic variables </a:t>
            </a:r>
            <a:r>
              <a:rPr lang="is-IS" sz="2800" b="1" dirty="0" smtClean="0"/>
              <a:t>…</a:t>
            </a:r>
            <a:endParaRPr lang="en-US" sz="2800" b="1" dirty="0" smtClean="0"/>
          </a:p>
          <a:p>
            <a:pPr marL="0" indent="0">
              <a:buNone/>
            </a:pPr>
            <a:endParaRPr lang="en-US" sz="2800" b="1" dirty="0" smtClean="0"/>
          </a:p>
          <a:p>
            <a:pPr marL="514350" indent="-514350">
              <a:buFont typeface="+mj-lt"/>
              <a:buAutoNum type="arabicPeriod" startAt="3"/>
            </a:pPr>
            <a:r>
              <a:rPr lang="en-US" sz="2800" b="1" dirty="0" smtClean="0"/>
              <a:t>Consumer Expectations</a:t>
            </a:r>
          </a:p>
          <a:p>
            <a:pPr lvl="1"/>
            <a:r>
              <a:rPr lang="en-US" sz="2600" b="1" dirty="0" smtClean="0"/>
              <a:t>Expectation =  economy will contract, then people may reduce spending</a:t>
            </a:r>
          </a:p>
        </p:txBody>
      </p:sp>
    </p:spTree>
    <p:extLst>
      <p:ext uri="{BB962C8B-B14F-4D97-AF65-F5344CB8AC3E}">
        <p14:creationId xmlns:p14="http://schemas.microsoft.com/office/powerpoint/2010/main" val="1029806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Keeps a Business Cycle Going?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Business cycles are affected by four main economic variables </a:t>
            </a:r>
            <a:r>
              <a:rPr lang="is-IS" sz="2800" b="1" dirty="0" smtClean="0"/>
              <a:t>…</a:t>
            </a:r>
            <a:endParaRPr lang="en-US" sz="2800" b="1" dirty="0" smtClean="0"/>
          </a:p>
          <a:p>
            <a:pPr marL="0" indent="0">
              <a:buNone/>
            </a:pPr>
            <a:endParaRPr lang="en-US" sz="2800" b="1" dirty="0" smtClean="0"/>
          </a:p>
          <a:p>
            <a:pPr marL="514350" indent="-514350">
              <a:buFont typeface="+mj-lt"/>
              <a:buAutoNum type="arabicPeriod" startAt="4"/>
            </a:pPr>
            <a:r>
              <a:rPr lang="en-US" sz="2800" b="1" dirty="0" smtClean="0"/>
              <a:t>External Shocks</a:t>
            </a:r>
          </a:p>
          <a:p>
            <a:pPr lvl="1"/>
            <a:r>
              <a:rPr lang="en-US" sz="2600" b="1" dirty="0" smtClean="0"/>
              <a:t>Negative external shocks can cause GDP to decline</a:t>
            </a:r>
          </a:p>
          <a:p>
            <a:pPr lvl="2"/>
            <a:r>
              <a:rPr lang="en-US" sz="2400" b="1" i="1" dirty="0" smtClean="0"/>
              <a:t>Example: war </a:t>
            </a:r>
            <a:r>
              <a:rPr lang="en-US" sz="2400" b="1" i="1" dirty="0"/>
              <a:t>breaking out in a country where U.S. banks &amp; businesses have invested </a:t>
            </a:r>
            <a:r>
              <a:rPr lang="en-US" sz="2400" b="1" i="1" dirty="0" smtClean="0"/>
              <a:t>heavily</a:t>
            </a:r>
          </a:p>
          <a:p>
            <a:pPr lvl="1"/>
            <a:r>
              <a:rPr lang="en-US" sz="2600" b="1" dirty="0" smtClean="0"/>
              <a:t>Positive external shocks can lead to an increase in GDP</a:t>
            </a:r>
          </a:p>
          <a:p>
            <a:pPr lvl="2"/>
            <a:r>
              <a:rPr lang="en-US" sz="2400" b="1" i="1" dirty="0" smtClean="0"/>
              <a:t>Example: discovery </a:t>
            </a:r>
            <a:r>
              <a:rPr lang="en-US" sz="2400" b="1" i="1" dirty="0"/>
              <a:t>of oil </a:t>
            </a:r>
            <a:r>
              <a:rPr lang="en-US" sz="2400" b="1" i="1" dirty="0" smtClean="0"/>
              <a:t>deposits</a:t>
            </a:r>
          </a:p>
        </p:txBody>
      </p:sp>
    </p:spTree>
    <p:extLst>
      <p:ext uri="{BB962C8B-B14F-4D97-AF65-F5344CB8AC3E}">
        <p14:creationId xmlns:p14="http://schemas.microsoft.com/office/powerpoint/2010/main" val="1914417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</a:t>
            </a:r>
            <a:br>
              <a:rPr lang="en-US" dirty="0" smtClean="0"/>
            </a:br>
            <a:r>
              <a:rPr lang="en-US" dirty="0" smtClean="0"/>
              <a:t>Cycle Forecasting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b="1" u="sng" dirty="0" smtClean="0"/>
              <a:t>Leading Indicators</a:t>
            </a:r>
            <a:r>
              <a:rPr lang="en-US" sz="3000" b="1" dirty="0" smtClean="0"/>
              <a:t>:</a:t>
            </a:r>
          </a:p>
          <a:p>
            <a:pPr lvl="1"/>
            <a:r>
              <a:rPr lang="en-US" sz="2800" b="1" dirty="0" smtClean="0"/>
              <a:t>A set of key economic variables that economists use to predict future trends in a business cycle.</a:t>
            </a:r>
          </a:p>
          <a:p>
            <a:pPr lvl="1"/>
            <a:endParaRPr lang="en-US" sz="2800" b="1" dirty="0"/>
          </a:p>
          <a:p>
            <a:r>
              <a:rPr lang="en-US" sz="3000" b="1" dirty="0" smtClean="0"/>
              <a:t>Today, the stock market turns sharply downward before a recession.</a:t>
            </a:r>
          </a:p>
          <a:p>
            <a:pPr lvl="1"/>
            <a:r>
              <a:rPr lang="en-US" sz="2800" b="1" dirty="0" smtClean="0"/>
              <a:t>Stock Market = Leading Indicator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627962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Cycles in American History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i="1" dirty="0" smtClean="0"/>
              <a:t>The Great Depression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Before the 1930s, many economists believed that when an economy declined, it would recover quickly on its own.</a:t>
            </a:r>
          </a:p>
          <a:p>
            <a:pPr marL="0" indent="0">
              <a:buNone/>
            </a:pPr>
            <a:endParaRPr lang="en-US" sz="2800" b="1" dirty="0" smtClean="0"/>
          </a:p>
          <a:p>
            <a:r>
              <a:rPr lang="en-US" sz="2800" b="1" dirty="0" smtClean="0"/>
              <a:t>The Great Depression changed this belief &amp; led economists to consider the idea that modern market economies could fall into longer-lasting contractions.</a:t>
            </a:r>
          </a:p>
          <a:p>
            <a:pPr marL="0" indent="0">
              <a:buNone/>
            </a:pPr>
            <a:endParaRPr lang="en-US" sz="2800" b="1" dirty="0" smtClean="0"/>
          </a:p>
          <a:p>
            <a:r>
              <a:rPr lang="en-US" sz="2800" b="1" dirty="0" smtClean="0"/>
              <a:t>Not until WWII did the economy achieve full recovery.</a:t>
            </a:r>
          </a:p>
        </p:txBody>
      </p:sp>
    </p:spTree>
    <p:extLst>
      <p:ext uri="{BB962C8B-B14F-4D97-AF65-F5344CB8AC3E}">
        <p14:creationId xmlns:p14="http://schemas.microsoft.com/office/powerpoint/2010/main" val="1415617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Cycles in American History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9" b="1229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 anchor="b">
            <a:normAutofit/>
          </a:bodyPr>
          <a:lstStyle/>
          <a:p>
            <a:r>
              <a:rPr lang="en-US" sz="2800" b="1" i="1" dirty="0" smtClean="0"/>
              <a:t>How long did it take GDP to return to its pre-Depression peak?</a:t>
            </a:r>
          </a:p>
        </p:txBody>
      </p:sp>
    </p:spTree>
    <p:extLst>
      <p:ext uri="{BB962C8B-B14F-4D97-AF65-F5344CB8AC3E}">
        <p14:creationId xmlns:p14="http://schemas.microsoft.com/office/powerpoint/2010/main" val="1140253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Cycles in American History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i="1" dirty="0" smtClean="0"/>
              <a:t>Later Recessions</a:t>
            </a:r>
            <a:endParaRPr lang="en-US" i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OPEC Embargo</a:t>
            </a:r>
          </a:p>
          <a:p>
            <a:pPr lvl="1"/>
            <a:r>
              <a:rPr lang="en-US" sz="3000" b="1" dirty="0" smtClean="0"/>
              <a:t>1970s: U.S. experienced skyrocketing prices in gasoline &amp; heating fuels as a result of OPEC embargo on oil shipped to the U.S.</a:t>
            </a:r>
          </a:p>
          <a:p>
            <a:pPr lvl="1"/>
            <a:endParaRPr lang="en-US" sz="3000" b="1" dirty="0"/>
          </a:p>
          <a:p>
            <a:r>
              <a:rPr lang="en-US" sz="3200" b="1" dirty="0" smtClean="0"/>
              <a:t>Early 1980s and briefly in 1991</a:t>
            </a:r>
          </a:p>
          <a:p>
            <a:endParaRPr lang="en-US" sz="3200" b="1" dirty="0"/>
          </a:p>
          <a:p>
            <a:r>
              <a:rPr lang="en-US" sz="3200" b="1" dirty="0" smtClean="0"/>
              <a:t>9/11: sharp drop in consumer spending in service industries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012529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Economics</a:t>
            </a:r>
            <a:br>
              <a:rPr lang="en-US" dirty="0" smtClean="0"/>
            </a:br>
            <a:r>
              <a:rPr lang="en-US" dirty="0" smtClean="0"/>
              <a:t>Chapter 12, Section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 smtClean="0"/>
              <a:t>Business Cycles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63285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Phases of a Business Cycle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200" b="1" u="sng" dirty="0" smtClean="0"/>
          </a:p>
          <a:p>
            <a:pPr marL="0" indent="0">
              <a:buNone/>
            </a:pPr>
            <a:r>
              <a:rPr lang="en-US" sz="3200" b="1" i="1" dirty="0" smtClean="0"/>
              <a:t>Review from Chapter 3 </a:t>
            </a:r>
            <a:r>
              <a:rPr lang="is-IS" sz="3200" b="1" i="1" dirty="0" smtClean="0"/>
              <a:t>…</a:t>
            </a:r>
          </a:p>
          <a:p>
            <a:pPr marL="0" indent="0">
              <a:buNone/>
            </a:pPr>
            <a:endParaRPr lang="en-US" sz="3200" b="1" i="1" dirty="0" smtClean="0"/>
          </a:p>
          <a:p>
            <a:r>
              <a:rPr lang="en-US" sz="3200" b="1" u="sng" dirty="0" smtClean="0"/>
              <a:t>Business Cycle</a:t>
            </a:r>
            <a:r>
              <a:rPr lang="en-US" sz="3200" b="1" dirty="0" smtClean="0"/>
              <a:t>:</a:t>
            </a:r>
          </a:p>
          <a:p>
            <a:pPr lvl="1"/>
            <a:r>
              <a:rPr lang="en-US" sz="3000" b="1" dirty="0" smtClean="0"/>
              <a:t>A period of macroeconomic expansion followed by one of macroeconomic contraction.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744848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Phases of a Business Cycle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538" y="977463"/>
            <a:ext cx="8106264" cy="4898010"/>
          </a:xfrm>
        </p:spPr>
      </p:pic>
    </p:spTree>
    <p:extLst>
      <p:ext uri="{BB962C8B-B14F-4D97-AF65-F5344CB8AC3E}">
        <p14:creationId xmlns:p14="http://schemas.microsoft.com/office/powerpoint/2010/main" val="46753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Phases of a Business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u="sng" dirty="0" smtClean="0"/>
              <a:t>Recession</a:t>
            </a:r>
            <a:r>
              <a:rPr lang="en-US" sz="3200" b="1" dirty="0" smtClean="0"/>
              <a:t>:</a:t>
            </a:r>
          </a:p>
          <a:p>
            <a:pPr lvl="1"/>
            <a:r>
              <a:rPr lang="en-US" sz="2800" b="1" dirty="0" smtClean="0"/>
              <a:t>A prolonged economic contraction.</a:t>
            </a:r>
          </a:p>
          <a:p>
            <a:pPr lvl="1"/>
            <a:r>
              <a:rPr lang="en-US" sz="2800" b="1" dirty="0"/>
              <a:t>R</a:t>
            </a:r>
            <a:r>
              <a:rPr lang="en-US" sz="2800" b="1" dirty="0" smtClean="0"/>
              <a:t>eal GDP falls for at least six straight months</a:t>
            </a:r>
          </a:p>
          <a:p>
            <a:pPr lvl="1"/>
            <a:r>
              <a:rPr lang="en-US" sz="2800" b="1" dirty="0" smtClean="0"/>
              <a:t>Generally lasts 6-18 months</a:t>
            </a:r>
          </a:p>
          <a:p>
            <a:pPr lvl="1"/>
            <a:r>
              <a:rPr lang="en-US" sz="2800" b="1" dirty="0" smtClean="0"/>
              <a:t>Marked by unemployment reaching the range of 6-10%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575621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Phases of a Business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u="sng" dirty="0" smtClean="0"/>
              <a:t>Depression</a:t>
            </a:r>
            <a:r>
              <a:rPr lang="en-US" sz="3200" b="1" dirty="0" smtClean="0"/>
              <a:t>:</a:t>
            </a:r>
          </a:p>
          <a:p>
            <a:pPr lvl="1"/>
            <a:r>
              <a:rPr lang="en-US" sz="2800" b="1" dirty="0" smtClean="0"/>
              <a:t>A recession that is especially long and severe</a:t>
            </a:r>
          </a:p>
          <a:p>
            <a:pPr lvl="1"/>
            <a:r>
              <a:rPr lang="en-US" sz="2800" b="1" dirty="0" smtClean="0"/>
              <a:t>Characterized by long &amp; severe high unemployment &amp; low economic output</a:t>
            </a:r>
          </a:p>
          <a:p>
            <a:pPr lvl="1"/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621303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Phases of a Business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u="sng" dirty="0" smtClean="0"/>
              <a:t>Stagflation</a:t>
            </a:r>
            <a:r>
              <a:rPr lang="en-US" sz="3200" b="1" dirty="0" smtClean="0"/>
              <a:t>:</a:t>
            </a:r>
          </a:p>
          <a:p>
            <a:pPr lvl="1"/>
            <a:r>
              <a:rPr lang="en-US" sz="2800" b="1" dirty="0" smtClean="0"/>
              <a:t>A decline in real GDP combined with a rise in the price level.</a:t>
            </a:r>
          </a:p>
          <a:p>
            <a:pPr lvl="1"/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044842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Keeps a Business Cycle Going?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Business cycles are affected by four main economic variables </a:t>
            </a:r>
            <a:r>
              <a:rPr lang="is-IS" sz="2800" b="1" dirty="0" smtClean="0"/>
              <a:t>…</a:t>
            </a:r>
            <a:endParaRPr lang="en-US" sz="2800" b="1" dirty="0" smtClean="0"/>
          </a:p>
          <a:p>
            <a:pPr marL="0" indent="0">
              <a:buNone/>
            </a:pPr>
            <a:endParaRPr lang="en-US" sz="2800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Business Investment</a:t>
            </a:r>
          </a:p>
          <a:p>
            <a:pPr lvl="1"/>
            <a:r>
              <a:rPr lang="en-US" sz="2600" b="1" dirty="0"/>
              <a:t>E</a:t>
            </a:r>
            <a:r>
              <a:rPr lang="en-US" sz="2600" b="1" dirty="0" smtClean="0"/>
              <a:t>conomy is expanding = business investment increases = GDP to increase</a:t>
            </a:r>
          </a:p>
          <a:p>
            <a:pPr lvl="1"/>
            <a:r>
              <a:rPr lang="en-US" sz="2600" b="1" dirty="0" smtClean="0"/>
              <a:t>Decreased spending = decrease in GDP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1420565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Keeps a Business Cycle Going?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Business cycles are affected by four main economic variables </a:t>
            </a:r>
            <a:r>
              <a:rPr lang="is-IS" sz="2800" b="1" dirty="0" smtClean="0"/>
              <a:t>…</a:t>
            </a:r>
            <a:endParaRPr lang="en-US" sz="2800" b="1" dirty="0" smtClean="0"/>
          </a:p>
          <a:p>
            <a:pPr marL="0" indent="0">
              <a:buNone/>
            </a:pPr>
            <a:endParaRPr lang="en-US" sz="2800" b="1" dirty="0" smtClean="0"/>
          </a:p>
          <a:p>
            <a:pPr marL="514350" indent="-514350">
              <a:buFont typeface="+mj-lt"/>
              <a:buAutoNum type="arabicPeriod" startAt="2"/>
            </a:pPr>
            <a:r>
              <a:rPr lang="en-US" sz="2800" b="1" dirty="0" smtClean="0"/>
              <a:t>Interest Rates &amp; Credit</a:t>
            </a:r>
          </a:p>
          <a:p>
            <a:pPr lvl="1"/>
            <a:r>
              <a:rPr lang="en-US" sz="2600" b="1" dirty="0"/>
              <a:t>I</a:t>
            </a:r>
            <a:r>
              <a:rPr lang="en-US" sz="2600" b="1" dirty="0" smtClean="0"/>
              <a:t>nterest rates rise = consumers are less likely to buy goods</a:t>
            </a:r>
          </a:p>
        </p:txBody>
      </p:sp>
    </p:spTree>
    <p:extLst>
      <p:ext uri="{BB962C8B-B14F-4D97-AF65-F5344CB8AC3E}">
        <p14:creationId xmlns:p14="http://schemas.microsoft.com/office/powerpoint/2010/main" val="356047473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188</TotalTime>
  <Words>449</Words>
  <Application>Microsoft Macintosh PowerPoint</Application>
  <PresentationFormat>Widescreen</PresentationFormat>
  <Paragraphs>69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Corbel</vt:lpstr>
      <vt:lpstr>Wingdings 2</vt:lpstr>
      <vt:lpstr>Frame</vt:lpstr>
      <vt:lpstr>Economics Bell Work  Thursday, May 11th</vt:lpstr>
      <vt:lpstr>Economics Chapter 12, Section 2</vt:lpstr>
      <vt:lpstr>Phases of a Business Cycle</vt:lpstr>
      <vt:lpstr>Phases of a Business Cycle</vt:lpstr>
      <vt:lpstr>Phases of a Business Cycle</vt:lpstr>
      <vt:lpstr>Phases of a Business Cycle</vt:lpstr>
      <vt:lpstr>Phases of a Business Cycle</vt:lpstr>
      <vt:lpstr>What Keeps a Business Cycle Going?</vt:lpstr>
      <vt:lpstr>What Keeps a Business Cycle Going?</vt:lpstr>
      <vt:lpstr>What Keeps a Business Cycle Going?</vt:lpstr>
      <vt:lpstr>What Keeps a Business Cycle Going?</vt:lpstr>
      <vt:lpstr>Business Cycle Forecasting</vt:lpstr>
      <vt:lpstr>Business Cycles in American History  The Great Depression</vt:lpstr>
      <vt:lpstr>Business Cycles in American History</vt:lpstr>
      <vt:lpstr>Business Cycles in American History   Later Recessions</vt:lpstr>
    </vt:vector>
  </TitlesOfParts>
  <Company/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Economics Chapter 12, Section 1</dc:title>
  <dc:creator>Kristin Graham</dc:creator>
  <cp:lastModifiedBy>Kristin Graham</cp:lastModifiedBy>
  <cp:revision>25</cp:revision>
  <dcterms:created xsi:type="dcterms:W3CDTF">2016-05-10T22:29:27Z</dcterms:created>
  <dcterms:modified xsi:type="dcterms:W3CDTF">2016-05-12T02:22:16Z</dcterms:modified>
</cp:coreProperties>
</file>