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60" r:id="rId1"/>
  </p:sldMasterIdLst>
  <p:notesMasterIdLst>
    <p:notesMasterId r:id="rId16"/>
  </p:notesMasterIdLst>
  <p:sldIdLst>
    <p:sldId id="262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4806B-5B40-244E-AB76-79D20254B55F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83C0C-600E-D94C-AC34-A6F78DC61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19B3-BC6D-4E56-93BC-B9B0EF1523FC}" type="datetime1">
              <a:rPr lang="en-US" smtClean="0"/>
              <a:pPr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90BA-A4A1-41C2-9DD3-1F9AED156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FCB9-A79F-D844-9CE9-C509A95E372B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2817-770E-744D-9FF5-A1CB7A038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FCB9-A79F-D844-9CE9-C509A95E372B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2817-770E-744D-9FF5-A1CB7A038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FCB9-A79F-D844-9CE9-C509A95E372B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2817-770E-744D-9FF5-A1CB7A038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01A2-9537-4F11-903A-9D7FEDBB449A}" type="datetime1">
              <a:rPr lang="en-US" smtClean="0"/>
              <a:pPr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FCB9-A79F-D844-9CE9-C509A95E372B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2817-770E-744D-9FF5-A1CB7A038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FCB9-A79F-D844-9CE9-C509A95E372B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2817-770E-744D-9FF5-A1CB7A038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FCB9-A79F-D844-9CE9-C509A95E372B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2817-770E-744D-9FF5-A1CB7A038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FCB9-A79F-D844-9CE9-C509A95E372B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2817-770E-744D-9FF5-A1CB7A038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FCB9-A79F-D844-9CE9-C509A95E372B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2817-770E-744D-9FF5-A1CB7A038F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470FCB9-A79F-D844-9CE9-C509A95E372B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CA92817-770E-744D-9FF5-A1CB7A038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A470FCB9-A79F-D844-9CE9-C509A95E372B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4CA92817-770E-744D-9FF5-A1CB7A038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Economics Bell Work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Wednesday, </a:t>
            </a:r>
            <a:r>
              <a:rPr lang="en-US" dirty="0" smtClean="0"/>
              <a:t>February </a:t>
            </a:r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Using Chapter 3, Section 1, identify which benefits of free enterprise you are enjoying if you:</a:t>
            </a:r>
          </a:p>
          <a:p>
            <a:pPr lvl="1"/>
            <a:r>
              <a:rPr lang="en-US" b="1" dirty="0" smtClean="0"/>
              <a:t>Quit your job in order to take a different job at a higher salary</a:t>
            </a:r>
          </a:p>
          <a:p>
            <a:pPr lvl="1"/>
            <a:r>
              <a:rPr lang="en-US" b="1" dirty="0" smtClean="0"/>
              <a:t>Buy a car from your neighbor</a:t>
            </a:r>
          </a:p>
          <a:p>
            <a:pPr lvl="1"/>
            <a:r>
              <a:rPr lang="en-US" b="1" dirty="0" smtClean="0"/>
              <a:t>Sign a petition urging your government to lower property taxes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Economic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Referendum: </a:t>
            </a:r>
            <a:r>
              <a:rPr lang="en-US" i="1" dirty="0" smtClean="0"/>
              <a:t>proposed laws, submitted directly to the public, on spending or other economic issues</a:t>
            </a:r>
          </a:p>
          <a:p>
            <a:endParaRPr lang="en-US" i="1" dirty="0" smtClean="0"/>
          </a:p>
          <a:p>
            <a:r>
              <a:rPr lang="en-US" i="1" dirty="0" smtClean="0"/>
              <a:t>Voters make choices based on self-interest.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and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</a:t>
            </a:r>
            <a:r>
              <a:rPr lang="en-US" dirty="0" smtClean="0"/>
              <a:t> </a:t>
            </a:r>
            <a:r>
              <a:rPr lang="en-US" dirty="0" smtClean="0"/>
              <a:t>does </a:t>
            </a:r>
            <a:r>
              <a:rPr lang="en-US" dirty="0" smtClean="0"/>
              <a:t>improved</a:t>
            </a:r>
            <a:r>
              <a:rPr lang="en-US" dirty="0" smtClean="0"/>
              <a:t> technology </a:t>
            </a:r>
            <a:r>
              <a:rPr lang="en-US" dirty="0" smtClean="0"/>
              <a:t>help the</a:t>
            </a:r>
            <a:r>
              <a:rPr lang="en-US" dirty="0" smtClean="0"/>
              <a:t> economy?</a:t>
            </a:r>
          </a:p>
          <a:p>
            <a:endParaRPr lang="en-US" dirty="0" smtClean="0"/>
          </a:p>
          <a:p>
            <a:r>
              <a:rPr lang="en-US" dirty="0" smtClean="0"/>
              <a:t>Technological progress </a:t>
            </a:r>
            <a:r>
              <a:rPr lang="en-US" dirty="0" smtClean="0"/>
              <a:t>has enabled</a:t>
            </a:r>
            <a:r>
              <a:rPr lang="en-US" dirty="0" smtClean="0"/>
              <a:t> the </a:t>
            </a:r>
            <a:r>
              <a:rPr lang="en-US" dirty="0" smtClean="0"/>
              <a:t>U.S. economy to</a:t>
            </a:r>
            <a:r>
              <a:rPr lang="en-US" dirty="0" smtClean="0"/>
              <a:t> operate </a:t>
            </a:r>
            <a:r>
              <a:rPr lang="en-US" dirty="0" smtClean="0"/>
              <a:t>more</a:t>
            </a:r>
            <a:r>
              <a:rPr lang="en-US" dirty="0" smtClean="0"/>
              <a:t> efficiently.</a:t>
            </a:r>
          </a:p>
          <a:p>
            <a:pPr lvl="1"/>
            <a:r>
              <a:rPr lang="en-US" dirty="0" smtClean="0"/>
              <a:t>Example: light bulb made the workday longer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and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Obsolescence: </a:t>
            </a:r>
            <a:r>
              <a:rPr lang="en-US" i="1" dirty="0" smtClean="0"/>
              <a:t>situation in which older products and processes become out of date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Example: Telephone operators lost their jobs to computerized dialing systems.</a:t>
            </a:r>
          </a:p>
          <a:p>
            <a:endParaRPr lang="en-US" dirty="0" smtClean="0"/>
          </a:p>
          <a:p>
            <a:r>
              <a:rPr lang="en-US" i="1" dirty="0" smtClean="0"/>
              <a:t>Physical and human resources can be used in other ways: industrial buildings can be converted into apartments, people can be retrained to to other jobs.</a:t>
            </a:r>
            <a:endParaRPr lang="en-US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and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government promotes innovation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invention </a:t>
            </a:r>
            <a:r>
              <a:rPr lang="en-US" dirty="0" smtClean="0"/>
              <a:t>to help maintain the country’s</a:t>
            </a:r>
            <a:r>
              <a:rPr lang="en-US" dirty="0" smtClean="0"/>
              <a:t> technological </a:t>
            </a:r>
            <a:r>
              <a:rPr lang="en-US" dirty="0" smtClean="0"/>
              <a:t>advantage </a:t>
            </a:r>
            <a:r>
              <a:rPr lang="en-US" dirty="0" smtClean="0"/>
              <a:t>by:</a:t>
            </a:r>
            <a:endParaRPr lang="en-US" dirty="0" smtClean="0"/>
          </a:p>
          <a:p>
            <a:pPr lvl="1"/>
            <a:r>
              <a:rPr lang="en-US" dirty="0" smtClean="0"/>
              <a:t>Funding </a:t>
            </a:r>
            <a:r>
              <a:rPr lang="en-US" dirty="0" smtClean="0"/>
              <a:t>research and development projects</a:t>
            </a:r>
            <a:r>
              <a:rPr lang="en-US" dirty="0" smtClean="0"/>
              <a:t> at universities</a:t>
            </a:r>
            <a:endParaRPr lang="en-US" dirty="0" smtClean="0"/>
          </a:p>
          <a:p>
            <a:pPr lvl="1"/>
            <a:r>
              <a:rPr lang="en-US" dirty="0" smtClean="0"/>
              <a:t>Establishing </a:t>
            </a:r>
            <a:r>
              <a:rPr lang="en-US" dirty="0" smtClean="0"/>
              <a:t>their own research institutions,</a:t>
            </a:r>
            <a:r>
              <a:rPr lang="en-US" dirty="0" smtClean="0"/>
              <a:t> like NASA</a:t>
            </a:r>
            <a:endParaRPr lang="en-US" dirty="0" smtClean="0"/>
          </a:p>
          <a:p>
            <a:pPr lvl="1"/>
            <a:r>
              <a:rPr lang="en-US" dirty="0" smtClean="0"/>
              <a:t>Granting </a:t>
            </a:r>
            <a:r>
              <a:rPr lang="en-US" dirty="0" smtClean="0"/>
              <a:t>patents and copyrights, which are </a:t>
            </a:r>
            <a:r>
              <a:rPr lang="en-US" dirty="0" smtClean="0"/>
              <a:t>an</a:t>
            </a:r>
            <a:r>
              <a:rPr lang="en-US" dirty="0" smtClean="0"/>
              <a:t> </a:t>
            </a:r>
            <a:r>
              <a:rPr lang="en-US" dirty="0" smtClean="0"/>
              <a:t>incentive </a:t>
            </a:r>
            <a:r>
              <a:rPr lang="en-US" dirty="0" smtClean="0"/>
              <a:t>to innovation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and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Patent: </a:t>
            </a:r>
            <a:r>
              <a:rPr lang="en-US" i="1" dirty="0" smtClean="0"/>
              <a:t>a government license that gives the inventor of a new product the executive right to produce and sell it</a:t>
            </a:r>
          </a:p>
          <a:p>
            <a:pPr lvl="1"/>
            <a:r>
              <a:rPr lang="en-US" dirty="0" smtClean="0"/>
              <a:t>Example: titanium screw used for dental implants</a:t>
            </a:r>
          </a:p>
          <a:p>
            <a:endParaRPr lang="en-US" i="1" dirty="0" smtClean="0"/>
          </a:p>
          <a:p>
            <a:r>
              <a:rPr lang="en-US" dirty="0" smtClean="0"/>
              <a:t>Copyright: </a:t>
            </a:r>
            <a:r>
              <a:rPr lang="en-US" i="1" dirty="0" smtClean="0"/>
              <a:t> a government license that grants an author exclusive rights to publish and sell creative works</a:t>
            </a:r>
          </a:p>
          <a:p>
            <a:pPr lvl="1"/>
            <a:r>
              <a:rPr lang="en-US" dirty="0" smtClean="0"/>
              <a:t>Examples: Literary, dramatic, musical, artistic, intellectual works</a:t>
            </a:r>
            <a:endParaRPr lang="en-US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3, Section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Promoting Growth &amp; Stability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Business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Macroeconomics</a:t>
            </a:r>
          </a:p>
          <a:p>
            <a:pPr lvl="1"/>
            <a:r>
              <a:rPr lang="en-US" i="1" dirty="0" smtClean="0"/>
              <a:t>The study of economic behavior and decision-making in a nation’s whole economy.</a:t>
            </a:r>
          </a:p>
          <a:p>
            <a:pPr lvl="1"/>
            <a:r>
              <a:rPr lang="en-US" dirty="0" smtClean="0"/>
              <a:t>Example: Great Depression spurred economic decisions to stabilize the economy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Business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Microeconomics</a:t>
            </a:r>
          </a:p>
          <a:p>
            <a:pPr lvl="1"/>
            <a:r>
              <a:rPr lang="en-US" i="1" dirty="0" smtClean="0"/>
              <a:t>The study of economic behavior and decision-making in small units, such as households and firms</a:t>
            </a:r>
            <a:endParaRPr lang="en-US" i="1" dirty="0" smtClean="0"/>
          </a:p>
          <a:p>
            <a:pPr lvl="1"/>
            <a:r>
              <a:rPr lang="en-US" dirty="0" smtClean="0"/>
              <a:t>Example: Buying and selling on eBay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the 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does the U.S. government </a:t>
            </a:r>
            <a:r>
              <a:rPr lang="en-US" dirty="0" smtClean="0"/>
              <a:t>encourage</a:t>
            </a:r>
            <a:r>
              <a:rPr lang="en-US" dirty="0" smtClean="0"/>
              <a:t> </a:t>
            </a:r>
            <a:r>
              <a:rPr lang="en-US" dirty="0" smtClean="0"/>
              <a:t>growth </a:t>
            </a:r>
            <a:r>
              <a:rPr lang="en-US" dirty="0" smtClean="0"/>
              <a:t>and stability?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U.S. government encourages growth and</a:t>
            </a:r>
            <a:r>
              <a:rPr lang="en-US" dirty="0" smtClean="0"/>
              <a:t> stability </a:t>
            </a:r>
            <a:r>
              <a:rPr lang="en-US" dirty="0" smtClean="0"/>
              <a:t>by: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Tracking </a:t>
            </a:r>
            <a:r>
              <a:rPr lang="en-US" dirty="0" smtClean="0"/>
              <a:t>business </a:t>
            </a:r>
            <a:r>
              <a:rPr lang="en-US" dirty="0" smtClean="0"/>
              <a:t>cycles</a:t>
            </a:r>
            <a:endParaRPr lang="en-US" dirty="0" smtClean="0"/>
          </a:p>
          <a:p>
            <a:pPr lvl="1"/>
            <a:r>
              <a:rPr lang="en-US" dirty="0" smtClean="0"/>
              <a:t>Promoting </a:t>
            </a:r>
            <a:r>
              <a:rPr lang="en-US" dirty="0" smtClean="0"/>
              <a:t>a high employment </a:t>
            </a:r>
            <a:r>
              <a:rPr lang="en-US" dirty="0" smtClean="0"/>
              <a:t>rate</a:t>
            </a:r>
            <a:endParaRPr lang="en-US" dirty="0" smtClean="0"/>
          </a:p>
          <a:p>
            <a:pPr lvl="1"/>
            <a:r>
              <a:rPr lang="en-US" dirty="0" smtClean="0"/>
              <a:t>Keeping </a:t>
            </a:r>
            <a:r>
              <a:rPr lang="en-US" dirty="0" smtClean="0"/>
              <a:t>prices </a:t>
            </a:r>
            <a:r>
              <a:rPr lang="en-US" dirty="0" smtClean="0"/>
              <a:t>stable</a:t>
            </a:r>
            <a:endParaRPr lang="en-US" dirty="0" smtClean="0"/>
          </a:p>
          <a:p>
            <a:pPr lvl="1"/>
            <a:r>
              <a:rPr lang="en-US" dirty="0" smtClean="0"/>
              <a:t>Encouraging </a:t>
            </a:r>
            <a:r>
              <a:rPr lang="en-US" dirty="0" smtClean="0"/>
              <a:t>the development of new </a:t>
            </a:r>
            <a:r>
              <a:rPr lang="en-US" dirty="0" smtClean="0"/>
              <a:t>technologies</a:t>
            </a:r>
          </a:p>
          <a:p>
            <a:pPr lvl="1"/>
            <a:r>
              <a:rPr lang="en-US" dirty="0" smtClean="0"/>
              <a:t>Taking </a:t>
            </a:r>
            <a:r>
              <a:rPr lang="en-US" dirty="0" smtClean="0"/>
              <a:t>pride in the American work ethic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the 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under the </a:t>
            </a:r>
            <a:r>
              <a:rPr lang="en-US" dirty="0" smtClean="0"/>
              <a:t>free</a:t>
            </a:r>
            <a:r>
              <a:rPr lang="en-US" dirty="0" smtClean="0"/>
              <a:t> </a:t>
            </a:r>
            <a:r>
              <a:rPr lang="en-US" dirty="0" smtClean="0"/>
              <a:t>enterprise </a:t>
            </a:r>
            <a:r>
              <a:rPr lang="en-US" dirty="0" smtClean="0"/>
              <a:t>system, the</a:t>
            </a:r>
            <a:r>
              <a:rPr lang="en-US" dirty="0" smtClean="0"/>
              <a:t> government intervenes </a:t>
            </a:r>
            <a:r>
              <a:rPr lang="en-US" dirty="0" smtClean="0"/>
              <a:t>to</a:t>
            </a:r>
            <a:r>
              <a:rPr lang="en-US" dirty="0" smtClean="0"/>
              <a:t> influence macroeconomic trends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/>
              <a:t>measure of the</a:t>
            </a:r>
            <a:r>
              <a:rPr lang="en-US" dirty="0" smtClean="0"/>
              <a:t> nation’s </a:t>
            </a:r>
            <a:r>
              <a:rPr lang="en-US" dirty="0" smtClean="0"/>
              <a:t>economic</a:t>
            </a:r>
            <a:r>
              <a:rPr lang="en-US" dirty="0" smtClean="0"/>
              <a:t> well</a:t>
            </a:r>
            <a:r>
              <a:rPr lang="en-US" dirty="0" smtClean="0"/>
              <a:t>-being is gross</a:t>
            </a:r>
            <a:r>
              <a:rPr lang="en-US" dirty="0" smtClean="0"/>
              <a:t> domestic </a:t>
            </a:r>
            <a:r>
              <a:rPr lang="en-US" dirty="0" smtClean="0"/>
              <a:t>product</a:t>
            </a:r>
            <a:r>
              <a:rPr lang="en-US" dirty="0" smtClean="0"/>
              <a:t> (</a:t>
            </a:r>
            <a:r>
              <a:rPr lang="en-US" dirty="0" smtClean="0"/>
              <a:t>GDP).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Economic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Gross Domestic Product (GDP)</a:t>
            </a:r>
          </a:p>
          <a:p>
            <a:pPr lvl="1"/>
            <a:r>
              <a:rPr lang="en-US" i="1" dirty="0" smtClean="0"/>
              <a:t>The total value of all final goods and services produced in a country in a year.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Economic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During a period of growth, GDP goes </a:t>
            </a:r>
            <a:r>
              <a:rPr lang="en-US" i="1" dirty="0" smtClean="0"/>
              <a:t>up</a:t>
            </a:r>
            <a:r>
              <a:rPr lang="en-US" i="1" dirty="0" smtClean="0"/>
              <a:t> </a:t>
            </a:r>
            <a:r>
              <a:rPr lang="en-US" i="1" dirty="0" smtClean="0"/>
              <a:t>and </a:t>
            </a:r>
            <a:r>
              <a:rPr lang="en-US" i="1" dirty="0" smtClean="0"/>
              <a:t>in a period of contraction, GDP goes</a:t>
            </a:r>
            <a:r>
              <a:rPr lang="en-US" i="1" dirty="0" smtClean="0"/>
              <a:t> down.</a:t>
            </a:r>
          </a:p>
          <a:p>
            <a:endParaRPr lang="en-US" dirty="0" smtClean="0"/>
          </a:p>
          <a:p>
            <a:r>
              <a:rPr lang="en-US" i="1" dirty="0" smtClean="0"/>
              <a:t>This </a:t>
            </a:r>
            <a:r>
              <a:rPr lang="en-US" i="1" dirty="0" smtClean="0"/>
              <a:t>pattern of a period of expansion</a:t>
            </a:r>
            <a:r>
              <a:rPr lang="en-US" i="1" dirty="0" smtClean="0"/>
              <a:t> followed </a:t>
            </a:r>
            <a:r>
              <a:rPr lang="en-US" i="1" dirty="0" smtClean="0"/>
              <a:t>by a period of contraction is</a:t>
            </a:r>
            <a:r>
              <a:rPr lang="en-US" i="1" dirty="0" smtClean="0"/>
              <a:t> called </a:t>
            </a:r>
            <a:r>
              <a:rPr lang="en-US" i="1" dirty="0" smtClean="0"/>
              <a:t>a </a:t>
            </a:r>
            <a:r>
              <a:rPr lang="en-US" b="1" i="1" dirty="0" smtClean="0"/>
              <a:t>business </a:t>
            </a:r>
            <a:r>
              <a:rPr lang="en-US" b="1" i="1" dirty="0" smtClean="0"/>
              <a:t>cycle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Changes </a:t>
            </a:r>
            <a:r>
              <a:rPr lang="en-US" dirty="0" smtClean="0"/>
              <a:t>in the business cycle take place</a:t>
            </a:r>
            <a:r>
              <a:rPr lang="en-US" dirty="0" smtClean="0"/>
              <a:t> because </a:t>
            </a:r>
            <a:r>
              <a:rPr lang="en-US" dirty="0" smtClean="0"/>
              <a:t>individuals and businesses, acting in</a:t>
            </a:r>
            <a:r>
              <a:rPr lang="en-US" dirty="0" smtClean="0"/>
              <a:t> their </a:t>
            </a:r>
            <a:r>
              <a:rPr lang="en-US" dirty="0" smtClean="0"/>
              <a:t>own self-interest, make decisions about</a:t>
            </a:r>
            <a:r>
              <a:rPr lang="en-US" dirty="0" smtClean="0"/>
              <a:t> factors </a:t>
            </a:r>
            <a:r>
              <a:rPr lang="en-US" dirty="0" smtClean="0"/>
              <a:t>such as prices, production, and</a:t>
            </a:r>
            <a:r>
              <a:rPr lang="en-US" dirty="0" smtClean="0"/>
              <a:t> consumption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Economic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hree </a:t>
            </a:r>
            <a:r>
              <a:rPr lang="en-US" dirty="0" smtClean="0"/>
              <a:t>goals</a:t>
            </a:r>
            <a:r>
              <a:rPr lang="en-US" dirty="0" smtClean="0"/>
              <a:t> the government tries </a:t>
            </a:r>
            <a:r>
              <a:rPr lang="en-US" dirty="0" smtClean="0"/>
              <a:t>to meet when promoting</a:t>
            </a:r>
            <a:r>
              <a:rPr lang="en-US" dirty="0" smtClean="0"/>
              <a:t> economic strength:</a:t>
            </a:r>
          </a:p>
          <a:p>
            <a:pPr lvl="1"/>
            <a:r>
              <a:rPr lang="en-US" dirty="0" smtClean="0"/>
              <a:t>High employment</a:t>
            </a:r>
          </a:p>
          <a:p>
            <a:pPr lvl="2"/>
            <a:r>
              <a:rPr lang="en-US" dirty="0" smtClean="0"/>
              <a:t>Healthy economy = between 4 and 6% unemployment</a:t>
            </a:r>
          </a:p>
          <a:p>
            <a:pPr lvl="1"/>
            <a:r>
              <a:rPr lang="en-US" dirty="0" smtClean="0"/>
              <a:t>Economic growth</a:t>
            </a:r>
          </a:p>
          <a:p>
            <a:pPr lvl="2"/>
            <a:r>
              <a:rPr lang="en-US" dirty="0" smtClean="0"/>
              <a:t>Govt. may cut taxes or increase spending</a:t>
            </a:r>
          </a:p>
          <a:p>
            <a:pPr lvl="1"/>
            <a:r>
              <a:rPr lang="en-US" dirty="0" smtClean="0"/>
              <a:t>Stability </a:t>
            </a:r>
            <a:r>
              <a:rPr lang="en-US" dirty="0" smtClean="0"/>
              <a:t>and </a:t>
            </a:r>
            <a:r>
              <a:rPr lang="en-US" dirty="0" smtClean="0"/>
              <a:t>security</a:t>
            </a:r>
          </a:p>
          <a:p>
            <a:pPr lvl="2"/>
            <a:r>
              <a:rPr lang="en-US" dirty="0" smtClean="0"/>
              <a:t>Prices surge = strain on consumers</a:t>
            </a:r>
          </a:p>
          <a:p>
            <a:pPr lvl="2"/>
            <a:r>
              <a:rPr lang="en-US" dirty="0" smtClean="0"/>
              <a:t>Prices sink = producers feel the pain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141</TotalTime>
  <Words>586</Words>
  <Application>Microsoft Macintosh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Economics Bell Work Wednesday, February 24th</vt:lpstr>
      <vt:lpstr>Chapter 3, Section 2</vt:lpstr>
      <vt:lpstr>Tracking Business Cycles</vt:lpstr>
      <vt:lpstr>Tracking Business Cycles</vt:lpstr>
      <vt:lpstr>Tracking the Business Cycle</vt:lpstr>
      <vt:lpstr>Tracking the Business Cycle</vt:lpstr>
      <vt:lpstr>Promoting Economic Strength</vt:lpstr>
      <vt:lpstr>Promoting Economic Strength</vt:lpstr>
      <vt:lpstr>Promoting Economic Strength</vt:lpstr>
      <vt:lpstr>Promoting Economic Strength</vt:lpstr>
      <vt:lpstr>Technology and Productivity</vt:lpstr>
      <vt:lpstr>Technology and Productivity</vt:lpstr>
      <vt:lpstr>Technology and Productivity</vt:lpstr>
      <vt:lpstr>Technology and Production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3, Section 1</dc:title>
  <dc:creator>Kristin Graham</dc:creator>
  <cp:lastModifiedBy>Kristin Graham</cp:lastModifiedBy>
  <cp:revision>16</cp:revision>
  <dcterms:created xsi:type="dcterms:W3CDTF">2016-02-24T01:52:15Z</dcterms:created>
  <dcterms:modified xsi:type="dcterms:W3CDTF">2016-02-24T02:36:24Z</dcterms:modified>
</cp:coreProperties>
</file>