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5" r:id="rId12"/>
    <p:sldId id="265" r:id="rId13"/>
    <p:sldId id="266" r:id="rId14"/>
    <p:sldId id="267" r:id="rId15"/>
    <p:sldId id="268" r:id="rId16"/>
    <p:sldId id="271" r:id="rId17"/>
    <p:sldId id="272" r:id="rId18"/>
    <p:sldId id="269" r:id="rId19"/>
    <p:sldId id="270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4/18/16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4/18/16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4/18/16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4/18/16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4/18/16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4/18/16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4/18/16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4/18/16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4/18/16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Bell Work</a:t>
            </a:r>
            <a:br>
              <a:rPr lang="en-US" dirty="0" smtClean="0"/>
            </a:br>
            <a:r>
              <a:rPr lang="en-US" dirty="0" smtClean="0"/>
              <a:t>Tuesday, April 18th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4" y="1571625"/>
            <a:ext cx="9118693" cy="5480605"/>
          </a:xfrm>
        </p:spPr>
      </p:pic>
      <p:sp>
        <p:nvSpPr>
          <p:cNvPr id="6" name="Rectangle 5"/>
          <p:cNvSpPr/>
          <p:nvPr/>
        </p:nvSpPr>
        <p:spPr>
          <a:xfrm>
            <a:off x="9572625" y="2043119"/>
            <a:ext cx="23574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entury Gothic" charset="0"/>
                <a:ea typeface="Century Gothic" charset="0"/>
                <a:cs typeface="Century Gothic" charset="0"/>
              </a:rPr>
              <a:t>Look </a:t>
            </a:r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at the </a:t>
            </a:r>
            <a:r>
              <a:rPr lang="en-US" sz="2000" b="1" dirty="0" smtClean="0">
                <a:latin typeface="Century Gothic" charset="0"/>
                <a:ea typeface="Century Gothic" charset="0"/>
                <a:cs typeface="Century Gothic" charset="0"/>
              </a:rPr>
              <a:t>pictures: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W</a:t>
            </a:r>
            <a:r>
              <a:rPr lang="en-US" sz="2000" b="1" dirty="0" smtClean="0">
                <a:latin typeface="Century Gothic" charset="0"/>
                <a:ea typeface="Century Gothic" charset="0"/>
                <a:cs typeface="Century Gothic" charset="0"/>
              </a:rPr>
              <a:t>hen </a:t>
            </a:r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do you think the item's price was the </a:t>
            </a:r>
            <a:r>
              <a:rPr lang="en-US" sz="2000" b="1" dirty="0" smtClean="0">
                <a:latin typeface="Century Gothic" charset="0"/>
                <a:ea typeface="Century Gothic" charset="0"/>
                <a:cs typeface="Century Gothic" charset="0"/>
              </a:rPr>
              <a:t>highest?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W</a:t>
            </a:r>
            <a:r>
              <a:rPr lang="en-US" sz="2000" b="1" dirty="0" smtClean="0">
                <a:latin typeface="Century Gothic" charset="0"/>
                <a:ea typeface="Century Gothic" charset="0"/>
                <a:cs typeface="Century Gothic" charset="0"/>
              </a:rPr>
              <a:t>hen do you think it </a:t>
            </a:r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was the </a:t>
            </a:r>
            <a:r>
              <a:rPr lang="en-US" sz="2000" b="1" dirty="0" smtClean="0">
                <a:latin typeface="Century Gothic" charset="0"/>
                <a:ea typeface="Century Gothic" charset="0"/>
                <a:cs typeface="Century Gothic" charset="0"/>
              </a:rPr>
              <a:t>lowest?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W</a:t>
            </a:r>
            <a:r>
              <a:rPr lang="en-US" sz="2000" b="1" dirty="0" smtClean="0">
                <a:latin typeface="Century Gothic" charset="0"/>
                <a:ea typeface="Century Gothic" charset="0"/>
                <a:cs typeface="Century Gothic" charset="0"/>
              </a:rPr>
              <a:t>hat </a:t>
            </a:r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you think would have caused the price </a:t>
            </a:r>
            <a:r>
              <a:rPr lang="en-US" sz="2000" b="1" dirty="0" smtClean="0">
                <a:latin typeface="Century Gothic" charset="0"/>
                <a:ea typeface="Century Gothic" charset="0"/>
                <a:cs typeface="Century Gothic" charset="0"/>
              </a:rPr>
              <a:t>change? (why column)</a:t>
            </a:r>
            <a:endParaRPr lang="en-US" sz="20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24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32" y="2222287"/>
            <a:ext cx="3291202" cy="363876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r>
              <a:rPr lang="en-US" sz="2800" b="1" dirty="0" smtClean="0"/>
              <a:t>How does this cartoon show the relationship of supply and demand?</a:t>
            </a:r>
          </a:p>
          <a:p>
            <a:pPr lvl="1"/>
            <a:endParaRPr lang="en-US" sz="2600" b="1" i="1" dirty="0"/>
          </a:p>
        </p:txBody>
      </p:sp>
    </p:spTree>
    <p:extLst>
      <p:ext uri="{BB962C8B-B14F-4D97-AF65-F5344CB8AC3E}">
        <p14:creationId xmlns:p14="http://schemas.microsoft.com/office/powerpoint/2010/main" val="725047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32" y="2222287"/>
            <a:ext cx="3291202" cy="363876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r>
              <a:rPr lang="en-US" sz="2800" b="1" dirty="0" smtClean="0"/>
              <a:t>How does this cartoon show the relationship of supply and demand?</a:t>
            </a:r>
          </a:p>
          <a:p>
            <a:pPr lvl="1"/>
            <a:r>
              <a:rPr lang="en-US" sz="2600" b="1" i="1" dirty="0" smtClean="0"/>
              <a:t>This cartoon shows supply and demand struggling to reach equilibrium.</a:t>
            </a:r>
          </a:p>
          <a:p>
            <a:pPr lvl="1"/>
            <a:endParaRPr lang="en-US" sz="2600" b="1" i="1" dirty="0"/>
          </a:p>
        </p:txBody>
      </p:sp>
    </p:spTree>
    <p:extLst>
      <p:ext uri="{BB962C8B-B14F-4D97-AF65-F5344CB8AC3E}">
        <p14:creationId xmlns:p14="http://schemas.microsoft.com/office/powerpoint/2010/main" val="1721735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Disequilibrium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Disequilibrium</a:t>
            </a:r>
            <a:r>
              <a:rPr lang="en-US" sz="3200" b="1" dirty="0" smtClean="0"/>
              <a:t>:</a:t>
            </a:r>
          </a:p>
          <a:p>
            <a:pPr lvl="1"/>
            <a:r>
              <a:rPr lang="en-US" sz="3000" b="1" dirty="0" smtClean="0"/>
              <a:t>any price or quantity not at equilibrium</a:t>
            </a:r>
          </a:p>
          <a:p>
            <a:pPr lvl="1"/>
            <a:r>
              <a:rPr lang="en-US" sz="3000" b="1" dirty="0" smtClean="0"/>
              <a:t>when quantity supplied is not equal to quantity demanded in the market</a:t>
            </a:r>
            <a:endParaRPr lang="en-US" sz="3000" b="1" u="sng" dirty="0"/>
          </a:p>
        </p:txBody>
      </p:sp>
    </p:spTree>
    <p:extLst>
      <p:ext uri="{BB962C8B-B14F-4D97-AF65-F5344CB8AC3E}">
        <p14:creationId xmlns:p14="http://schemas.microsoft.com/office/powerpoint/2010/main" val="7404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Disequilibrium: Shortage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Shortage</a:t>
            </a:r>
            <a:r>
              <a:rPr lang="en-US" sz="3200" b="1" dirty="0" smtClean="0"/>
              <a:t>:</a:t>
            </a:r>
          </a:p>
          <a:p>
            <a:pPr lvl="1"/>
            <a:r>
              <a:rPr lang="en-US" sz="3000" b="1" dirty="0" smtClean="0"/>
              <a:t>when quantity demanded is more than quantity supplied</a:t>
            </a:r>
            <a:endParaRPr lang="en-US" sz="3000" b="1" dirty="0"/>
          </a:p>
          <a:p>
            <a:pPr lvl="1"/>
            <a:r>
              <a:rPr lang="en-US" sz="3000" b="1" dirty="0"/>
              <a:t>w</a:t>
            </a:r>
            <a:r>
              <a:rPr lang="en-US" sz="3000" b="1" dirty="0" smtClean="0"/>
              <a:t>hen the actual price in a market is below the equilibrium price</a:t>
            </a:r>
          </a:p>
          <a:p>
            <a:pPr lvl="1"/>
            <a:r>
              <a:rPr lang="en-US" sz="3000" b="1" dirty="0"/>
              <a:t>excess demand</a:t>
            </a:r>
          </a:p>
        </p:txBody>
      </p:sp>
    </p:spTree>
    <p:extLst>
      <p:ext uri="{BB962C8B-B14F-4D97-AF65-F5344CB8AC3E}">
        <p14:creationId xmlns:p14="http://schemas.microsoft.com/office/powerpoint/2010/main" val="1600681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Disequilibrium: Shortage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Buyers benefit in a shortage because the low price encourages buyers to buy more.</a:t>
            </a:r>
          </a:p>
        </p:txBody>
      </p:sp>
    </p:spTree>
    <p:extLst>
      <p:ext uri="{BB962C8B-B14F-4D97-AF65-F5344CB8AC3E}">
        <p14:creationId xmlns:p14="http://schemas.microsoft.com/office/powerpoint/2010/main" val="730837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Disequilibrium: Shortage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/>
              <a:t>As long as there is a shortage, and the quantity demanded exceeds the quantity supplied, suppliers will keep raising the price.</a:t>
            </a:r>
          </a:p>
          <a:p>
            <a:endParaRPr lang="en-US" sz="3200" b="1" dirty="0"/>
          </a:p>
          <a:p>
            <a:r>
              <a:rPr lang="en-US" sz="3200" b="1" dirty="0" smtClean="0"/>
              <a:t>When the price has risen enough to close the gap, suppliers will have found the highest price that the market will bear – a new equilibrium.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46924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Disequilibrium: Shortage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90" y="2222287"/>
            <a:ext cx="4222340" cy="363876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r>
              <a:rPr lang="en-US" sz="3200" b="1" dirty="0" smtClean="0"/>
              <a:t>How much is the shortage when pizza is sold at $2.00 per slice?</a:t>
            </a:r>
          </a:p>
        </p:txBody>
      </p:sp>
    </p:spTree>
    <p:extLst>
      <p:ext uri="{BB962C8B-B14F-4D97-AF65-F5344CB8AC3E}">
        <p14:creationId xmlns:p14="http://schemas.microsoft.com/office/powerpoint/2010/main" val="1287598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Disequilibrium: Shortage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90" y="2222287"/>
            <a:ext cx="4222340" cy="363876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r>
              <a:rPr lang="en-US" sz="3200" b="1" dirty="0" smtClean="0"/>
              <a:t>How much is the shortage when pizza is sold at $2.00 per slice?</a:t>
            </a:r>
          </a:p>
          <a:p>
            <a:pPr lvl="1"/>
            <a:r>
              <a:rPr lang="en-US" sz="3000" b="1" i="1" dirty="0" smtClean="0"/>
              <a:t>100 slices</a:t>
            </a:r>
          </a:p>
        </p:txBody>
      </p:sp>
    </p:spTree>
    <p:extLst>
      <p:ext uri="{BB962C8B-B14F-4D97-AF65-F5344CB8AC3E}">
        <p14:creationId xmlns:p14="http://schemas.microsoft.com/office/powerpoint/2010/main" val="1061621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Disequilibrium: Surplus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Surplus:</a:t>
            </a:r>
          </a:p>
          <a:p>
            <a:pPr lvl="1"/>
            <a:r>
              <a:rPr lang="en-US" sz="3000" b="1" dirty="0"/>
              <a:t>w</a:t>
            </a:r>
            <a:r>
              <a:rPr lang="en-US" sz="3000" b="1" dirty="0" smtClean="0"/>
              <a:t>hen quantity supplied is more than quantity demanded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988185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Disequilibrium: Surplus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When the market is in a surplus, the price is so high that it discourages customers from buying pizza.</a:t>
            </a:r>
          </a:p>
          <a:p>
            <a:endParaRPr lang="en-US" sz="3200" b="1" dirty="0"/>
          </a:p>
          <a:p>
            <a:r>
              <a:rPr lang="en-US" sz="3200" b="1" dirty="0" smtClean="0"/>
              <a:t>In order to return to equilibrium from a surplus, prices will have to drop so demand can rise.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98980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Economics</a:t>
            </a:r>
            <a:br>
              <a:rPr lang="en-US" dirty="0" smtClean="0"/>
            </a:br>
            <a:r>
              <a:rPr lang="en-US" dirty="0" smtClean="0"/>
              <a:t>Chapter 6, Section 1</a:t>
            </a:r>
            <a:br>
              <a:rPr lang="en-US" dirty="0" smtClean="0"/>
            </a:br>
            <a:r>
              <a:rPr lang="en-US" i="1" dirty="0" smtClean="0"/>
              <a:t>Combining Supply &amp; Demand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4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Disequilibrium: Surplus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47" y="2221321"/>
            <a:ext cx="3662766" cy="363973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r>
              <a:rPr lang="en-US" sz="3200" b="1" dirty="0" smtClean="0"/>
              <a:t>How might the pizzeria solve this problem of supply?</a:t>
            </a:r>
          </a:p>
          <a:p>
            <a:pPr lvl="1"/>
            <a:r>
              <a:rPr lang="en-US" sz="3000" b="1" i="1" dirty="0"/>
              <a:t>l</a:t>
            </a:r>
            <a:r>
              <a:rPr lang="en-US" sz="3000" b="1" i="1" dirty="0" smtClean="0"/>
              <a:t>ower the price and produce fewer slices</a:t>
            </a:r>
            <a:endParaRPr lang="en-US" sz="3000" b="1" i="1" dirty="0"/>
          </a:p>
        </p:txBody>
      </p:sp>
    </p:spTree>
    <p:extLst>
      <p:ext uri="{BB962C8B-B14F-4D97-AF65-F5344CB8AC3E}">
        <p14:creationId xmlns:p14="http://schemas.microsoft.com/office/powerpoint/2010/main" val="485255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 QUESTION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3200" b="1" dirty="0" smtClean="0"/>
              <a:t>What market condition might cause a pizzeria owner to throw out many slices of pizza at the end of the day?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56083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 QUESTION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3200" b="1" dirty="0" smtClean="0"/>
              <a:t>What market condition might cause a pizzeria owner to throw out many slices of pizza at the end of the day?</a:t>
            </a:r>
          </a:p>
          <a:p>
            <a:pPr lvl="1"/>
            <a:r>
              <a:rPr lang="en-US" sz="3000" b="1" i="1" dirty="0" smtClean="0"/>
              <a:t>When the market demand is down, causing a surplus.</a:t>
            </a:r>
            <a:endParaRPr lang="en-US" sz="3000" b="1" i="1" dirty="0"/>
          </a:p>
        </p:txBody>
      </p:sp>
    </p:spTree>
    <p:extLst>
      <p:ext uri="{BB962C8B-B14F-4D97-AF65-F5344CB8AC3E}">
        <p14:creationId xmlns:p14="http://schemas.microsoft.com/office/powerpoint/2010/main" val="1513169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Ceiling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Price Ceiling:</a:t>
            </a:r>
          </a:p>
          <a:p>
            <a:pPr lvl="1"/>
            <a:r>
              <a:rPr lang="en-US" sz="3000" b="1" dirty="0" smtClean="0"/>
              <a:t>a maximum price that can legally be charged for a good or service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864126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Ceiling: Rent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Rent Control:</a:t>
            </a:r>
          </a:p>
          <a:p>
            <a:pPr lvl="1"/>
            <a:r>
              <a:rPr lang="en-US" sz="3000" b="1" dirty="0" smtClean="0"/>
              <a:t>a price ceiling placed on apartment rent</a:t>
            </a:r>
          </a:p>
          <a:p>
            <a:pPr lvl="1"/>
            <a:r>
              <a:rPr lang="en-US" sz="3000" b="1" dirty="0" smtClean="0"/>
              <a:t>created in New York in the 1940s to prevent inflation in the housing crisis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124288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Ceiling: Rent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b="1" dirty="0" smtClean="0"/>
              <a:t>Examples of rent control side effects:</a:t>
            </a:r>
          </a:p>
          <a:p>
            <a:pPr lvl="1"/>
            <a:r>
              <a:rPr lang="en-US" sz="3000" b="1" dirty="0" smtClean="0"/>
              <a:t>At a low price, apartments seem inexpensive and many people will try to rent apartments instead of living with their families or investing in their own houses.</a:t>
            </a:r>
          </a:p>
          <a:p>
            <a:pPr lvl="1"/>
            <a:r>
              <a:rPr lang="en-US" sz="3000" b="1" dirty="0" smtClean="0"/>
              <a:t>Landlords will have difficulties earning profits or breaking even, causing them to cut costs, causing apartment complexes to become run down.</a:t>
            </a:r>
          </a:p>
          <a:p>
            <a:pPr lvl="1"/>
            <a:r>
              <a:rPr lang="en-US" sz="3000" b="1" dirty="0" smtClean="0"/>
              <a:t>Fewer new apartments will be built.</a:t>
            </a:r>
          </a:p>
          <a:p>
            <a:pPr lvl="1"/>
            <a:r>
              <a:rPr lang="en-US" sz="3000" b="1" dirty="0" smtClean="0"/>
              <a:t>Shortages may cause long waiting lists, discrimination by landlords, a lottery system, or bribery.</a:t>
            </a:r>
          </a:p>
          <a:p>
            <a:pPr lvl="1"/>
            <a:r>
              <a:rPr lang="en-US" sz="3000" b="1" dirty="0" smtClean="0"/>
              <a:t>The only way to get a rent-controlled apartment would be to inherit it.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606094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Ceiling: Rent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/>
              <a:t>If rent control was ended:</a:t>
            </a:r>
          </a:p>
          <a:p>
            <a:pPr lvl="1"/>
            <a:r>
              <a:rPr lang="en-US" sz="3000" b="1" dirty="0" smtClean="0"/>
              <a:t>Landlords would have a greater incentive to properly maintain their buildings and invest in new construction.</a:t>
            </a:r>
          </a:p>
          <a:p>
            <a:pPr lvl="1"/>
            <a:r>
              <a:rPr lang="en-US" sz="3000" b="1" dirty="0" smtClean="0"/>
              <a:t>New renters would have an easier time finding an apartment, but existing tenants would no longer be able to afford the higher rent.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022327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Ceiling: Rent Control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61" y="2222287"/>
            <a:ext cx="4050388" cy="363876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r>
              <a:rPr lang="en-US" sz="3200" b="1" dirty="0" smtClean="0"/>
              <a:t>At what price is the market for apartments at equilibrium without rent control?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13471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Ceiling: Rent Control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61" y="2222287"/>
            <a:ext cx="4050388" cy="363876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r>
              <a:rPr lang="en-US" sz="3200" b="1" dirty="0" smtClean="0"/>
              <a:t>At what price is the market for apartments at equilibrium without rent control?</a:t>
            </a:r>
          </a:p>
          <a:p>
            <a:pPr lvl="1"/>
            <a:r>
              <a:rPr lang="en-US" sz="3000" b="1" i="1" dirty="0" smtClean="0"/>
              <a:t>$900 per month</a:t>
            </a:r>
            <a:endParaRPr lang="en-US" sz="3000" b="1" i="1" dirty="0"/>
          </a:p>
        </p:txBody>
      </p:sp>
    </p:spTree>
    <p:extLst>
      <p:ext uri="{BB962C8B-B14F-4D97-AF65-F5344CB8AC3E}">
        <p14:creationId xmlns:p14="http://schemas.microsoft.com/office/powerpoint/2010/main" val="987440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Ceiling: Rent Control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82" y="2222287"/>
            <a:ext cx="3996143" cy="363876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r>
              <a:rPr lang="en-US" sz="3200" b="1" dirty="0" smtClean="0"/>
              <a:t>How does rent control lead to a shortage of desirable apartments?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8185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Equilibrium</a:t>
            </a:r>
            <a:r>
              <a:rPr lang="en-US" sz="3200" b="1" dirty="0" smtClean="0"/>
              <a:t>:</a:t>
            </a:r>
          </a:p>
          <a:p>
            <a:pPr lvl="1"/>
            <a:r>
              <a:rPr lang="en-US" sz="3000" b="1" dirty="0" smtClean="0"/>
              <a:t>the point of balance at which the quantity demanded equals the quantity supplied</a:t>
            </a:r>
          </a:p>
          <a:p>
            <a:endParaRPr lang="en-US" sz="3200" b="1" u="sng" dirty="0"/>
          </a:p>
          <a:p>
            <a:r>
              <a:rPr lang="en-US" sz="3200" b="1" dirty="0" smtClean="0"/>
              <a:t>To find equilibrium, look for the price at which the quantity supplied equals the quantity demanded.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41701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Ceiling: Rent Control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82" y="2222287"/>
            <a:ext cx="3996143" cy="363876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r>
              <a:rPr lang="en-US" sz="3200" b="1" dirty="0" smtClean="0"/>
              <a:t>How does rent control lead to a shortage of desirable apartments?</a:t>
            </a:r>
          </a:p>
          <a:p>
            <a:pPr lvl="1"/>
            <a:r>
              <a:rPr lang="en-US" sz="3000" b="1" i="1" dirty="0" smtClean="0"/>
              <a:t>Landlords are less likely to increase the supply of rentals when their profits are lower.</a:t>
            </a:r>
            <a:endParaRPr lang="en-US" sz="3000" b="1" i="1" dirty="0"/>
          </a:p>
        </p:txBody>
      </p:sp>
    </p:spTree>
    <p:extLst>
      <p:ext uri="{BB962C8B-B14F-4D97-AF65-F5344CB8AC3E}">
        <p14:creationId xmlns:p14="http://schemas.microsoft.com/office/powerpoint/2010/main" val="1013263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 QUESTION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3200" b="1" dirty="0" smtClean="0"/>
              <a:t>How does a price ceiling affect the quantity demanded and the quantity supplied?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39212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 QUESTION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3200" b="1" dirty="0" smtClean="0"/>
              <a:t>How does a price ceiling affect the quantity demanded and the quantity supplied?</a:t>
            </a:r>
          </a:p>
          <a:p>
            <a:pPr lvl="1"/>
            <a:r>
              <a:rPr lang="en-US" sz="3000" b="1" i="1" dirty="0" smtClean="0"/>
              <a:t>A price ceiling leads to an increase in demand and a decrease in supply.</a:t>
            </a:r>
            <a:endParaRPr lang="en-US" sz="3000" b="1" i="1" dirty="0"/>
          </a:p>
        </p:txBody>
      </p:sp>
    </p:spTree>
    <p:extLst>
      <p:ext uri="{BB962C8B-B14F-4D97-AF65-F5344CB8AC3E}">
        <p14:creationId xmlns:p14="http://schemas.microsoft.com/office/powerpoint/2010/main" val="413033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Floor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Price Floor</a:t>
            </a:r>
            <a:r>
              <a:rPr lang="en-US" sz="3200" b="1" dirty="0" smtClean="0"/>
              <a:t>:</a:t>
            </a:r>
          </a:p>
          <a:p>
            <a:pPr lvl="1"/>
            <a:r>
              <a:rPr lang="en-US" sz="3000" b="1" dirty="0" smtClean="0"/>
              <a:t>a minimum price for a good or service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48648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Floor: Minimum Wage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Minimum Wage</a:t>
            </a:r>
            <a:r>
              <a:rPr lang="en-US" sz="3200" b="1" dirty="0" smtClean="0"/>
              <a:t>:</a:t>
            </a:r>
          </a:p>
          <a:p>
            <a:pPr lvl="1"/>
            <a:r>
              <a:rPr lang="en-US" sz="3000" b="1" dirty="0" smtClean="0"/>
              <a:t>a minimum price that an employer can pay a worker for one hour of labor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934341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Floor: Minimum Wage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1" y="2255647"/>
            <a:ext cx="2999232" cy="357225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r>
              <a:rPr lang="en-US" sz="3200" b="1" dirty="0" smtClean="0"/>
              <a:t>What wage is the labor market at equilibrium?</a:t>
            </a:r>
          </a:p>
        </p:txBody>
      </p:sp>
    </p:spTree>
    <p:extLst>
      <p:ext uri="{BB962C8B-B14F-4D97-AF65-F5344CB8AC3E}">
        <p14:creationId xmlns:p14="http://schemas.microsoft.com/office/powerpoint/2010/main" val="615437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Floor: Minimum Wage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1" y="2255647"/>
            <a:ext cx="2999232" cy="357225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r>
              <a:rPr lang="en-US" sz="3200" b="1" dirty="0" smtClean="0"/>
              <a:t>What wage is the labor market at equilibrium?</a:t>
            </a:r>
          </a:p>
          <a:p>
            <a:pPr lvl="1"/>
            <a:r>
              <a:rPr lang="en-US" sz="3000" b="1" i="1" dirty="0" smtClean="0"/>
              <a:t>$6.60 per hour</a:t>
            </a:r>
          </a:p>
        </p:txBody>
      </p:sp>
    </p:spTree>
    <p:extLst>
      <p:ext uri="{BB962C8B-B14F-4D97-AF65-F5344CB8AC3E}">
        <p14:creationId xmlns:p14="http://schemas.microsoft.com/office/powerpoint/2010/main" val="1243097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Floor: Minimum Wage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1" y="2255647"/>
            <a:ext cx="2999232" cy="357225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r>
              <a:rPr lang="en-US" sz="3200" b="1" dirty="0" smtClean="0"/>
              <a:t>What happens to the labor supply when the minimum wage is set at $7.25 per hour?</a:t>
            </a:r>
          </a:p>
        </p:txBody>
      </p:sp>
    </p:spTree>
    <p:extLst>
      <p:ext uri="{BB962C8B-B14F-4D97-AF65-F5344CB8AC3E}">
        <p14:creationId xmlns:p14="http://schemas.microsoft.com/office/powerpoint/2010/main" val="546311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Floor: Minimum Wage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1" y="2255647"/>
            <a:ext cx="2999232" cy="357225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anchor="t">
            <a:normAutofit fontScale="92500" lnSpcReduction="20000"/>
          </a:bodyPr>
          <a:lstStyle/>
          <a:p>
            <a:r>
              <a:rPr lang="en-US" sz="3200" b="1" dirty="0" smtClean="0"/>
              <a:t>What happens to the labor supply when the minimum wage is set at $7.25 per hour?</a:t>
            </a:r>
          </a:p>
          <a:p>
            <a:pPr lvl="1"/>
            <a:r>
              <a:rPr lang="en-US" sz="3000" b="1" i="1" dirty="0" smtClean="0"/>
              <a:t>A surplus of 4 million workers will exist because employers will employ only two million workers at that wage.</a:t>
            </a:r>
          </a:p>
        </p:txBody>
      </p:sp>
    </p:spTree>
    <p:extLst>
      <p:ext uri="{BB962C8B-B14F-4D97-AF65-F5344CB8AC3E}">
        <p14:creationId xmlns:p14="http://schemas.microsoft.com/office/powerpoint/2010/main" val="6523200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Floor: Price Supports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/>
              <a:t>In the 1930s, the federal government began setting minimum prices for farm goods.</a:t>
            </a:r>
          </a:p>
          <a:p>
            <a:pPr lvl="1"/>
            <a:r>
              <a:rPr lang="en-US" sz="3000" b="1" dirty="0" smtClean="0"/>
              <a:t>Example: powdered milk</a:t>
            </a:r>
          </a:p>
          <a:p>
            <a:pPr lvl="1"/>
            <a:endParaRPr lang="en-US" sz="3000" b="1" dirty="0"/>
          </a:p>
          <a:p>
            <a:r>
              <a:rPr lang="en-US" sz="3200" b="1" dirty="0" smtClean="0"/>
              <a:t>Congress phased out most price supports in agriculture because they felt it seemed to conflict with free market principals.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37629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/>
              <a:t>Changes in supply and demand cause prices to go up and down, which disrupts the equilibrium for a particular good or service.</a:t>
            </a:r>
          </a:p>
          <a:p>
            <a:endParaRPr lang="en-US" sz="3200" b="1" dirty="0"/>
          </a:p>
          <a:p>
            <a:r>
              <a:rPr lang="en-US" sz="3200" b="1" dirty="0" smtClean="0"/>
              <a:t>In a free market, price &amp; quantity demanded will tend to move toward equilibrium whenever they find themselves in disequilibrium.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635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3200" b="1" dirty="0" smtClean="0"/>
              <a:t>How does a minimum wage above the equilibrium rate affect the supply of labor?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267731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3200" b="1" dirty="0" smtClean="0"/>
              <a:t>How does a minimum wage above the equilibrium rate affect the supply of labor?</a:t>
            </a:r>
          </a:p>
          <a:p>
            <a:pPr lvl="1"/>
            <a:r>
              <a:rPr lang="en-US" sz="3000" b="1" i="1" dirty="0" smtClean="0"/>
              <a:t>The market condition would be excess supply.</a:t>
            </a:r>
            <a:endParaRPr lang="en-US" sz="30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486" y="223594"/>
            <a:ext cx="1417638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Buyers and sellers will purchase exactly as much of a good as firms are willing to sell.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15056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5" y="2222287"/>
            <a:ext cx="5284872" cy="363876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r>
              <a:rPr lang="en-US" sz="3200" b="1" dirty="0" smtClean="0"/>
              <a:t>How many slices are sold at $2.00 a slice?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76231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5" y="2222287"/>
            <a:ext cx="5284872" cy="363876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r>
              <a:rPr lang="en-US" sz="3200" b="1" dirty="0" smtClean="0"/>
              <a:t>How many slices are sold at $2.00 a slice?</a:t>
            </a:r>
          </a:p>
          <a:p>
            <a:pPr lvl="1"/>
            <a:r>
              <a:rPr lang="en-US" sz="3000" b="1" i="1" dirty="0" smtClean="0"/>
              <a:t>150 slices</a:t>
            </a:r>
            <a:endParaRPr lang="en-US" sz="3000" b="1" i="1" dirty="0"/>
          </a:p>
        </p:txBody>
      </p:sp>
    </p:spTree>
    <p:extLst>
      <p:ext uri="{BB962C8B-B14F-4D97-AF65-F5344CB8AC3E}">
        <p14:creationId xmlns:p14="http://schemas.microsoft.com/office/powerpoint/2010/main" val="1033877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5" y="2222287"/>
            <a:ext cx="5284872" cy="363876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r>
              <a:rPr lang="en-US" sz="3200" b="1" dirty="0" smtClean="0"/>
              <a:t>How many slices are sold at the equilibrium?</a:t>
            </a:r>
            <a:endParaRPr lang="en-US" sz="3000" b="1" i="1" dirty="0"/>
          </a:p>
        </p:txBody>
      </p:sp>
    </p:spTree>
    <p:extLst>
      <p:ext uri="{BB962C8B-B14F-4D97-AF65-F5344CB8AC3E}">
        <p14:creationId xmlns:p14="http://schemas.microsoft.com/office/powerpoint/2010/main" val="116938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5" y="2222287"/>
            <a:ext cx="5284872" cy="363876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r>
              <a:rPr lang="en-US" sz="3200" b="1" dirty="0" smtClean="0"/>
              <a:t>How many slices are sold at the equilibrium?</a:t>
            </a:r>
          </a:p>
          <a:p>
            <a:pPr lvl="1"/>
            <a:r>
              <a:rPr lang="en-US" sz="2800" b="1" i="1" dirty="0" smtClean="0"/>
              <a:t>200 slices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743238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136</TotalTime>
  <Words>1086</Words>
  <Application>Microsoft Macintosh PowerPoint</Application>
  <PresentationFormat>Widescreen</PresentationFormat>
  <Paragraphs>126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Century Gothic</vt:lpstr>
      <vt:lpstr>Wingdings 2</vt:lpstr>
      <vt:lpstr>Arial</vt:lpstr>
      <vt:lpstr>Quotable</vt:lpstr>
      <vt:lpstr>Economics Bell Work Tuesday, April 18th</vt:lpstr>
      <vt:lpstr> Economics Chapter 6, Section 1 Combining Supply &amp; Demand</vt:lpstr>
      <vt:lpstr>Equilibrium</vt:lpstr>
      <vt:lpstr>Equilibrium</vt:lpstr>
      <vt:lpstr>Equilibrium</vt:lpstr>
      <vt:lpstr>Equilibrium</vt:lpstr>
      <vt:lpstr>Equilibrium</vt:lpstr>
      <vt:lpstr>Equilibrium</vt:lpstr>
      <vt:lpstr>Equilibrium</vt:lpstr>
      <vt:lpstr>Equilibrium</vt:lpstr>
      <vt:lpstr>Equilibrium</vt:lpstr>
      <vt:lpstr>Disequilibrium</vt:lpstr>
      <vt:lpstr>Disequilibrium: Shortage</vt:lpstr>
      <vt:lpstr>Disequilibrium: Shortage</vt:lpstr>
      <vt:lpstr>Disequilibrium: Shortage</vt:lpstr>
      <vt:lpstr>Disequilibrium: Shortage</vt:lpstr>
      <vt:lpstr>Disequilibrium: Shortage</vt:lpstr>
      <vt:lpstr>Disequilibrium: Surplus</vt:lpstr>
      <vt:lpstr>Disequilibrium: Surplus</vt:lpstr>
      <vt:lpstr>Disequilibrium: Surplus</vt:lpstr>
      <vt:lpstr>CHECKPOINT QUESTION</vt:lpstr>
      <vt:lpstr>CHECKPOINT QUESTION</vt:lpstr>
      <vt:lpstr>Price Ceiling</vt:lpstr>
      <vt:lpstr>Price Ceiling: Rent Control</vt:lpstr>
      <vt:lpstr>Price Ceiling: Rent Control</vt:lpstr>
      <vt:lpstr>Price Ceiling: Rent Control</vt:lpstr>
      <vt:lpstr>Price Ceiling: Rent Control</vt:lpstr>
      <vt:lpstr>Price Ceiling: Rent Control</vt:lpstr>
      <vt:lpstr>Price Ceiling: Rent Control</vt:lpstr>
      <vt:lpstr>Price Ceiling: Rent Control</vt:lpstr>
      <vt:lpstr>CHECKPOINT QUESTION</vt:lpstr>
      <vt:lpstr>CHECKPOINT QUESTION</vt:lpstr>
      <vt:lpstr>Price Floor</vt:lpstr>
      <vt:lpstr>Price Floor: Minimum Wage</vt:lpstr>
      <vt:lpstr>Price Floor: Minimum Wage</vt:lpstr>
      <vt:lpstr>Price Floor: Minimum Wage</vt:lpstr>
      <vt:lpstr>Price Floor: Minimum Wage</vt:lpstr>
      <vt:lpstr>Price Floor: Minimum Wage</vt:lpstr>
      <vt:lpstr>Price Floor: Price Supports </vt:lpstr>
      <vt:lpstr>CHECKPOINT QUESTION</vt:lpstr>
      <vt:lpstr>CHECKPOINT QUESTION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Bell Work Tuesday, April 18th</dc:title>
  <dc:creator>Kristin Graham</dc:creator>
  <cp:lastModifiedBy>Kristin Graham</cp:lastModifiedBy>
  <cp:revision>22</cp:revision>
  <dcterms:created xsi:type="dcterms:W3CDTF">2016-04-18T22:36:14Z</dcterms:created>
  <dcterms:modified xsi:type="dcterms:W3CDTF">2016-04-19T00:52:54Z</dcterms:modified>
</cp:coreProperties>
</file>